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tags/tag45.xml" ContentType="application/vnd.openxmlformats-officedocument.presentationml.tags+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ppt/tags/tag47.xml" ContentType="application/vnd.openxmlformats-officedocument.presentationml.tags+xml"/>
  <Override PartName="/ppt/notesSlides/notesSlide47.xml" ContentType="application/vnd.openxmlformats-officedocument.presentationml.notesSlide+xml"/>
  <Override PartName="/ppt/tags/tag48.xml" ContentType="application/vnd.openxmlformats-officedocument.presentationml.tags+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315" r:id="rId2"/>
    <p:sldId id="506" r:id="rId3"/>
    <p:sldId id="503" r:id="rId4"/>
    <p:sldId id="505" r:id="rId5"/>
    <p:sldId id="507" r:id="rId6"/>
    <p:sldId id="504" r:id="rId7"/>
    <p:sldId id="493" r:id="rId8"/>
    <p:sldId id="494" r:id="rId9"/>
    <p:sldId id="519" r:id="rId10"/>
    <p:sldId id="508" r:id="rId11"/>
    <p:sldId id="510" r:id="rId12"/>
    <p:sldId id="511" r:id="rId13"/>
    <p:sldId id="509" r:id="rId14"/>
    <p:sldId id="512" r:id="rId15"/>
    <p:sldId id="514" r:id="rId16"/>
    <p:sldId id="513" r:id="rId17"/>
    <p:sldId id="516" r:id="rId18"/>
    <p:sldId id="517" r:id="rId19"/>
    <p:sldId id="518" r:id="rId20"/>
    <p:sldId id="530" r:id="rId21"/>
    <p:sldId id="520" r:id="rId22"/>
    <p:sldId id="521" r:id="rId23"/>
    <p:sldId id="522" r:id="rId24"/>
    <p:sldId id="523" r:id="rId25"/>
    <p:sldId id="524" r:id="rId26"/>
    <p:sldId id="525" r:id="rId27"/>
    <p:sldId id="526" r:id="rId28"/>
    <p:sldId id="529" r:id="rId29"/>
    <p:sldId id="532" r:id="rId30"/>
    <p:sldId id="531" r:id="rId31"/>
    <p:sldId id="533" r:id="rId32"/>
    <p:sldId id="534" r:id="rId33"/>
    <p:sldId id="537" r:id="rId34"/>
    <p:sldId id="536" r:id="rId35"/>
    <p:sldId id="535" r:id="rId36"/>
    <p:sldId id="538" r:id="rId37"/>
    <p:sldId id="541" r:id="rId38"/>
    <p:sldId id="539" r:id="rId39"/>
    <p:sldId id="540" r:id="rId40"/>
    <p:sldId id="542" r:id="rId41"/>
    <p:sldId id="486" r:id="rId42"/>
    <p:sldId id="543" r:id="rId43"/>
    <p:sldId id="544" r:id="rId44"/>
    <p:sldId id="545" r:id="rId45"/>
    <p:sldId id="546" r:id="rId46"/>
    <p:sldId id="547" r:id="rId47"/>
    <p:sldId id="465" r:id="rId48"/>
    <p:sldId id="515" r:id="rId49"/>
    <p:sldId id="52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506"/>
            <p14:sldId id="503"/>
            <p14:sldId id="505"/>
            <p14:sldId id="507"/>
            <p14:sldId id="504"/>
            <p14:sldId id="493"/>
            <p14:sldId id="494"/>
            <p14:sldId id="519"/>
            <p14:sldId id="508"/>
            <p14:sldId id="510"/>
            <p14:sldId id="511"/>
            <p14:sldId id="509"/>
            <p14:sldId id="512"/>
            <p14:sldId id="514"/>
            <p14:sldId id="513"/>
            <p14:sldId id="516"/>
            <p14:sldId id="517"/>
            <p14:sldId id="518"/>
            <p14:sldId id="530"/>
            <p14:sldId id="520"/>
            <p14:sldId id="521"/>
            <p14:sldId id="522"/>
            <p14:sldId id="523"/>
            <p14:sldId id="524"/>
            <p14:sldId id="525"/>
            <p14:sldId id="526"/>
            <p14:sldId id="529"/>
            <p14:sldId id="532"/>
            <p14:sldId id="531"/>
            <p14:sldId id="533"/>
            <p14:sldId id="534"/>
            <p14:sldId id="537"/>
            <p14:sldId id="536"/>
            <p14:sldId id="535"/>
            <p14:sldId id="538"/>
            <p14:sldId id="541"/>
            <p14:sldId id="539"/>
            <p14:sldId id="540"/>
            <p14:sldId id="542"/>
            <p14:sldId id="486"/>
            <p14:sldId id="543"/>
            <p14:sldId id="544"/>
            <p14:sldId id="545"/>
            <p14:sldId id="546"/>
            <p14:sldId id="547"/>
            <p14:sldId id="465"/>
          </p14:sldIdLst>
        </p14:section>
        <p14:section name="Store" id="{99F90279-42E7-411D-A27A-8C0A36389AB9}">
          <p14:sldIdLst>
            <p14:sldId id="515"/>
            <p14:sldId id="5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07033"/>
    <a:srgbClr val="00B050"/>
    <a:srgbClr val="2E6187"/>
    <a:srgbClr val="DDDDDD"/>
    <a:srgbClr val="FF9900"/>
    <a:srgbClr val="E09878"/>
    <a:srgbClr val="03F314"/>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6" autoAdjust="0"/>
    <p:restoredTop sz="84129" autoAdjust="0"/>
  </p:normalViewPr>
  <p:slideViewPr>
    <p:cSldViewPr snapToGrid="0">
      <p:cViewPr varScale="1">
        <p:scale>
          <a:sx n="96" d="100"/>
          <a:sy n="96" d="100"/>
        </p:scale>
        <p:origin x="228"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145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ising, Adam" userId="3d7404c7-917c-4350-8197-00e5432fe388" providerId="ADAL" clId="{E4BB996A-57BF-417A-A0AF-342222181FB5}"/>
    <pc:docChg chg="undo redo custSel addSld delSld modSld sldOrd modMainMaster modSection">
      <pc:chgData name="Theising, Adam" userId="3d7404c7-917c-4350-8197-00e5432fe388" providerId="ADAL" clId="{E4BB996A-57BF-417A-A0AF-342222181FB5}" dt="2023-09-10T20:05:01.794" v="22787" actId="207"/>
      <pc:docMkLst>
        <pc:docMk/>
      </pc:docMkLst>
      <pc:sldChg chg="addSp delSp modSp mod">
        <pc:chgData name="Theising, Adam" userId="3d7404c7-917c-4350-8197-00e5432fe388" providerId="ADAL" clId="{E4BB996A-57BF-417A-A0AF-342222181FB5}" dt="2023-09-09T19:11:18.902" v="1281" actId="22"/>
        <pc:sldMkLst>
          <pc:docMk/>
          <pc:sldMk cId="2768470357" sldId="315"/>
        </pc:sldMkLst>
        <pc:spChg chg="mod">
          <ac:chgData name="Theising, Adam" userId="3d7404c7-917c-4350-8197-00e5432fe388" providerId="ADAL" clId="{E4BB996A-57BF-417A-A0AF-342222181FB5}" dt="2023-09-09T17:32:50.307" v="10" actId="20577"/>
          <ac:spMkLst>
            <pc:docMk/>
            <pc:sldMk cId="2768470357" sldId="315"/>
            <ac:spMk id="3" creationId="{00000000-0000-0000-0000-000000000000}"/>
          </ac:spMkLst>
        </pc:spChg>
        <pc:spChg chg="add del">
          <ac:chgData name="Theising, Adam" userId="3d7404c7-917c-4350-8197-00e5432fe388" providerId="ADAL" clId="{E4BB996A-57BF-417A-A0AF-342222181FB5}" dt="2023-09-09T19:11:18.902" v="1281" actId="22"/>
          <ac:spMkLst>
            <pc:docMk/>
            <pc:sldMk cId="2768470357" sldId="315"/>
            <ac:spMk id="4" creationId="{2B00CB47-6B7A-F487-72E3-B08D427C164A}"/>
          </ac:spMkLst>
        </pc:spChg>
        <pc:spChg chg="mod">
          <ac:chgData name="Theising, Adam" userId="3d7404c7-917c-4350-8197-00e5432fe388" providerId="ADAL" clId="{E4BB996A-57BF-417A-A0AF-342222181FB5}" dt="2023-09-09T17:33:13.484" v="14" actId="20577"/>
          <ac:spMkLst>
            <pc:docMk/>
            <pc:sldMk cId="2768470357" sldId="315"/>
            <ac:spMk id="7" creationId="{00000000-0000-0000-0000-000000000000}"/>
          </ac:spMkLst>
        </pc:spChg>
      </pc:sldChg>
      <pc:sldChg chg="del">
        <pc:chgData name="Theising, Adam" userId="3d7404c7-917c-4350-8197-00e5432fe388" providerId="ADAL" clId="{E4BB996A-57BF-417A-A0AF-342222181FB5}" dt="2023-09-09T17:31:08.987" v="0" actId="2696"/>
        <pc:sldMkLst>
          <pc:docMk/>
          <pc:sldMk cId="107512449" sldId="379"/>
        </pc:sldMkLst>
      </pc:sldChg>
      <pc:sldChg chg="del">
        <pc:chgData name="Theising, Adam" userId="3d7404c7-917c-4350-8197-00e5432fe388" providerId="ADAL" clId="{E4BB996A-57BF-417A-A0AF-342222181FB5}" dt="2023-09-10T04:16:36.853" v="16825" actId="2696"/>
        <pc:sldMkLst>
          <pc:docMk/>
          <pc:sldMk cId="1476872319" sldId="405"/>
        </pc:sldMkLst>
      </pc:sldChg>
      <pc:sldChg chg="del">
        <pc:chgData name="Theising, Adam" userId="3d7404c7-917c-4350-8197-00e5432fe388" providerId="ADAL" clId="{E4BB996A-57BF-417A-A0AF-342222181FB5}" dt="2023-09-09T19:11:15.886" v="1279" actId="47"/>
        <pc:sldMkLst>
          <pc:docMk/>
          <pc:sldMk cId="3176014870" sldId="428"/>
        </pc:sldMkLst>
      </pc:sldChg>
      <pc:sldChg chg="modSp mod">
        <pc:chgData name="Theising, Adam" userId="3d7404c7-917c-4350-8197-00e5432fe388" providerId="ADAL" clId="{E4BB996A-57BF-417A-A0AF-342222181FB5}" dt="2023-09-10T04:16:13.674" v="16824" actId="20577"/>
        <pc:sldMkLst>
          <pc:docMk/>
          <pc:sldMk cId="1473508937" sldId="465"/>
        </pc:sldMkLst>
        <pc:spChg chg="mod">
          <ac:chgData name="Theising, Adam" userId="3d7404c7-917c-4350-8197-00e5432fe388" providerId="ADAL" clId="{E4BB996A-57BF-417A-A0AF-342222181FB5}" dt="2023-09-10T04:16:13.674" v="16824" actId="20577"/>
          <ac:spMkLst>
            <pc:docMk/>
            <pc:sldMk cId="1473508937" sldId="465"/>
            <ac:spMk id="11" creationId="{1DF8D491-E9D6-4622-95D9-A31A202ACC5D}"/>
          </ac:spMkLst>
        </pc:spChg>
      </pc:sldChg>
      <pc:sldChg chg="modSp del mod">
        <pc:chgData name="Theising, Adam" userId="3d7404c7-917c-4350-8197-00e5432fe388" providerId="ADAL" clId="{E4BB996A-57BF-417A-A0AF-342222181FB5}" dt="2023-09-10T02:09:16.873" v="12121" actId="2696"/>
        <pc:sldMkLst>
          <pc:docMk/>
          <pc:sldMk cId="1919479242" sldId="467"/>
        </pc:sldMkLst>
        <pc:spChg chg="mod">
          <ac:chgData name="Theising, Adam" userId="3d7404c7-917c-4350-8197-00e5432fe388" providerId="ADAL" clId="{E4BB996A-57BF-417A-A0AF-342222181FB5}" dt="2023-09-09T20:11:00.521" v="2311" actId="20577"/>
          <ac:spMkLst>
            <pc:docMk/>
            <pc:sldMk cId="1919479242" sldId="467"/>
            <ac:spMk id="9" creationId="{9A8AE995-3761-4E8E-B676-D7F73B916651}"/>
          </ac:spMkLst>
        </pc:spChg>
      </pc:sldChg>
      <pc:sldChg chg="del">
        <pc:chgData name="Theising, Adam" userId="3d7404c7-917c-4350-8197-00e5432fe388" providerId="ADAL" clId="{E4BB996A-57BF-417A-A0AF-342222181FB5}" dt="2023-09-10T04:16:36.853" v="16825" actId="2696"/>
        <pc:sldMkLst>
          <pc:docMk/>
          <pc:sldMk cId="570249131" sldId="469"/>
        </pc:sldMkLst>
      </pc:sldChg>
      <pc:sldChg chg="modSp del mod">
        <pc:chgData name="Theising, Adam" userId="3d7404c7-917c-4350-8197-00e5432fe388" providerId="ADAL" clId="{E4BB996A-57BF-417A-A0AF-342222181FB5}" dt="2023-09-10T01:46:02.828" v="11626" actId="47"/>
        <pc:sldMkLst>
          <pc:docMk/>
          <pc:sldMk cId="3579142620" sldId="470"/>
        </pc:sldMkLst>
        <pc:spChg chg="mod">
          <ac:chgData name="Theising, Adam" userId="3d7404c7-917c-4350-8197-00e5432fe388" providerId="ADAL" clId="{E4BB996A-57BF-417A-A0AF-342222181FB5}" dt="2023-09-09T22:08:05.293" v="7295" actId="20577"/>
          <ac:spMkLst>
            <pc:docMk/>
            <pc:sldMk cId="3579142620" sldId="470"/>
            <ac:spMk id="11" creationId="{462E9AFE-FCE3-4594-A4DB-141C6B7644D4}"/>
          </ac:spMkLst>
        </pc:spChg>
      </pc:sldChg>
      <pc:sldChg chg="del">
        <pc:chgData name="Theising, Adam" userId="3d7404c7-917c-4350-8197-00e5432fe388" providerId="ADAL" clId="{E4BB996A-57BF-417A-A0AF-342222181FB5}" dt="2023-09-09T17:31:08.987" v="0" actId="2696"/>
        <pc:sldMkLst>
          <pc:docMk/>
          <pc:sldMk cId="2022564660" sldId="471"/>
        </pc:sldMkLst>
      </pc:sldChg>
      <pc:sldChg chg="del">
        <pc:chgData name="Theising, Adam" userId="3d7404c7-917c-4350-8197-00e5432fe388" providerId="ADAL" clId="{E4BB996A-57BF-417A-A0AF-342222181FB5}" dt="2023-09-09T17:31:08.987" v="0" actId="2696"/>
        <pc:sldMkLst>
          <pc:docMk/>
          <pc:sldMk cId="22267042" sldId="472"/>
        </pc:sldMkLst>
      </pc:sldChg>
      <pc:sldChg chg="del">
        <pc:chgData name="Theising, Adam" userId="3d7404c7-917c-4350-8197-00e5432fe388" providerId="ADAL" clId="{E4BB996A-57BF-417A-A0AF-342222181FB5}" dt="2023-09-09T17:31:28.844" v="1" actId="2696"/>
        <pc:sldMkLst>
          <pc:docMk/>
          <pc:sldMk cId="1941825810" sldId="473"/>
        </pc:sldMkLst>
      </pc:sldChg>
      <pc:sldChg chg="del">
        <pc:chgData name="Theising, Adam" userId="3d7404c7-917c-4350-8197-00e5432fe388" providerId="ADAL" clId="{E4BB996A-57BF-417A-A0AF-342222181FB5}" dt="2023-09-09T17:31:28.844" v="1" actId="2696"/>
        <pc:sldMkLst>
          <pc:docMk/>
          <pc:sldMk cId="2399586268" sldId="474"/>
        </pc:sldMkLst>
      </pc:sldChg>
      <pc:sldChg chg="del">
        <pc:chgData name="Theising, Adam" userId="3d7404c7-917c-4350-8197-00e5432fe388" providerId="ADAL" clId="{E4BB996A-57BF-417A-A0AF-342222181FB5}" dt="2023-09-09T17:31:28.844" v="1" actId="2696"/>
        <pc:sldMkLst>
          <pc:docMk/>
          <pc:sldMk cId="3823692015" sldId="475"/>
        </pc:sldMkLst>
      </pc:sldChg>
      <pc:sldChg chg="del">
        <pc:chgData name="Theising, Adam" userId="3d7404c7-917c-4350-8197-00e5432fe388" providerId="ADAL" clId="{E4BB996A-57BF-417A-A0AF-342222181FB5}" dt="2023-09-09T17:31:08.987" v="0" actId="2696"/>
        <pc:sldMkLst>
          <pc:docMk/>
          <pc:sldMk cId="3834300132" sldId="476"/>
        </pc:sldMkLst>
      </pc:sldChg>
      <pc:sldChg chg="del">
        <pc:chgData name="Theising, Adam" userId="3d7404c7-917c-4350-8197-00e5432fe388" providerId="ADAL" clId="{E4BB996A-57BF-417A-A0AF-342222181FB5}" dt="2023-09-09T17:31:08.987" v="0" actId="2696"/>
        <pc:sldMkLst>
          <pc:docMk/>
          <pc:sldMk cId="3098789384" sldId="477"/>
        </pc:sldMkLst>
      </pc:sldChg>
      <pc:sldChg chg="del">
        <pc:chgData name="Theising, Adam" userId="3d7404c7-917c-4350-8197-00e5432fe388" providerId="ADAL" clId="{E4BB996A-57BF-417A-A0AF-342222181FB5}" dt="2023-09-09T17:31:08.987" v="0" actId="2696"/>
        <pc:sldMkLst>
          <pc:docMk/>
          <pc:sldMk cId="2200933001" sldId="478"/>
        </pc:sldMkLst>
      </pc:sldChg>
      <pc:sldChg chg="del">
        <pc:chgData name="Theising, Adam" userId="3d7404c7-917c-4350-8197-00e5432fe388" providerId="ADAL" clId="{E4BB996A-57BF-417A-A0AF-342222181FB5}" dt="2023-09-09T17:31:08.987" v="0" actId="2696"/>
        <pc:sldMkLst>
          <pc:docMk/>
          <pc:sldMk cId="2218049366" sldId="479"/>
        </pc:sldMkLst>
      </pc:sldChg>
      <pc:sldChg chg="del">
        <pc:chgData name="Theising, Adam" userId="3d7404c7-917c-4350-8197-00e5432fe388" providerId="ADAL" clId="{E4BB996A-57BF-417A-A0AF-342222181FB5}" dt="2023-09-09T17:31:08.987" v="0" actId="2696"/>
        <pc:sldMkLst>
          <pc:docMk/>
          <pc:sldMk cId="3710129423" sldId="480"/>
        </pc:sldMkLst>
      </pc:sldChg>
      <pc:sldChg chg="del">
        <pc:chgData name="Theising, Adam" userId="3d7404c7-917c-4350-8197-00e5432fe388" providerId="ADAL" clId="{E4BB996A-57BF-417A-A0AF-342222181FB5}" dt="2023-09-09T17:31:08.987" v="0" actId="2696"/>
        <pc:sldMkLst>
          <pc:docMk/>
          <pc:sldMk cId="1968184153" sldId="481"/>
        </pc:sldMkLst>
      </pc:sldChg>
      <pc:sldChg chg="del">
        <pc:chgData name="Theising, Adam" userId="3d7404c7-917c-4350-8197-00e5432fe388" providerId="ADAL" clId="{E4BB996A-57BF-417A-A0AF-342222181FB5}" dt="2023-09-09T17:31:08.987" v="0" actId="2696"/>
        <pc:sldMkLst>
          <pc:docMk/>
          <pc:sldMk cId="2812324738" sldId="482"/>
        </pc:sldMkLst>
      </pc:sldChg>
      <pc:sldChg chg="del">
        <pc:chgData name="Theising, Adam" userId="3d7404c7-917c-4350-8197-00e5432fe388" providerId="ADAL" clId="{E4BB996A-57BF-417A-A0AF-342222181FB5}" dt="2023-09-09T17:31:08.987" v="0" actId="2696"/>
        <pc:sldMkLst>
          <pc:docMk/>
          <pc:sldMk cId="3349269401" sldId="483"/>
        </pc:sldMkLst>
      </pc:sldChg>
      <pc:sldChg chg="del ord">
        <pc:chgData name="Theising, Adam" userId="3d7404c7-917c-4350-8197-00e5432fe388" providerId="ADAL" clId="{E4BB996A-57BF-417A-A0AF-342222181FB5}" dt="2023-09-10T17:15:45.446" v="19103" actId="47"/>
        <pc:sldMkLst>
          <pc:docMk/>
          <pc:sldMk cId="3627368946" sldId="484"/>
        </pc:sldMkLst>
      </pc:sldChg>
      <pc:sldChg chg="modSp mod">
        <pc:chgData name="Theising, Adam" userId="3d7404c7-917c-4350-8197-00e5432fe388" providerId="ADAL" clId="{E4BB996A-57BF-417A-A0AF-342222181FB5}" dt="2023-09-10T20:02:55.645" v="22771" actId="1076"/>
        <pc:sldMkLst>
          <pc:docMk/>
          <pc:sldMk cId="1108367847" sldId="486"/>
        </pc:sldMkLst>
        <pc:spChg chg="mod">
          <ac:chgData name="Theising, Adam" userId="3d7404c7-917c-4350-8197-00e5432fe388" providerId="ADAL" clId="{E4BB996A-57BF-417A-A0AF-342222181FB5}" dt="2023-09-10T19:58:23.749" v="22729" actId="20577"/>
          <ac:spMkLst>
            <pc:docMk/>
            <pc:sldMk cId="1108367847" sldId="486"/>
            <ac:spMk id="6" creationId="{62886FA5-F147-476F-962C-F8F29C058435}"/>
          </ac:spMkLst>
        </pc:spChg>
        <pc:spChg chg="mod">
          <ac:chgData name="Theising, Adam" userId="3d7404c7-917c-4350-8197-00e5432fe388" providerId="ADAL" clId="{E4BB996A-57BF-417A-A0AF-342222181FB5}" dt="2023-09-10T20:02:55.645" v="22771" actId="1076"/>
          <ac:spMkLst>
            <pc:docMk/>
            <pc:sldMk cId="1108367847" sldId="486"/>
            <ac:spMk id="10" creationId="{E863E88C-22ED-47CC-B17C-6B97A3611646}"/>
          </ac:spMkLst>
        </pc:spChg>
      </pc:sldChg>
      <pc:sldChg chg="del">
        <pc:chgData name="Theising, Adam" userId="3d7404c7-917c-4350-8197-00e5432fe388" providerId="ADAL" clId="{E4BB996A-57BF-417A-A0AF-342222181FB5}" dt="2023-09-10T20:01:50.127" v="22758" actId="2696"/>
        <pc:sldMkLst>
          <pc:docMk/>
          <pc:sldMk cId="2135672155" sldId="487"/>
        </pc:sldMkLst>
      </pc:sldChg>
      <pc:sldChg chg="del">
        <pc:chgData name="Theising, Adam" userId="3d7404c7-917c-4350-8197-00e5432fe388" providerId="ADAL" clId="{E4BB996A-57BF-417A-A0AF-342222181FB5}" dt="2023-09-10T20:01:50.127" v="22758" actId="2696"/>
        <pc:sldMkLst>
          <pc:docMk/>
          <pc:sldMk cId="553402708" sldId="488"/>
        </pc:sldMkLst>
      </pc:sldChg>
      <pc:sldChg chg="del">
        <pc:chgData name="Theising, Adam" userId="3d7404c7-917c-4350-8197-00e5432fe388" providerId="ADAL" clId="{E4BB996A-57BF-417A-A0AF-342222181FB5}" dt="2023-09-10T20:01:50.127" v="22758" actId="2696"/>
        <pc:sldMkLst>
          <pc:docMk/>
          <pc:sldMk cId="2555034959" sldId="489"/>
        </pc:sldMkLst>
      </pc:sldChg>
      <pc:sldChg chg="del">
        <pc:chgData name="Theising, Adam" userId="3d7404c7-917c-4350-8197-00e5432fe388" providerId="ADAL" clId="{E4BB996A-57BF-417A-A0AF-342222181FB5}" dt="2023-09-10T20:01:50.127" v="22758" actId="2696"/>
        <pc:sldMkLst>
          <pc:docMk/>
          <pc:sldMk cId="1662453367" sldId="490"/>
        </pc:sldMkLst>
      </pc:sldChg>
      <pc:sldChg chg="del">
        <pc:chgData name="Theising, Adam" userId="3d7404c7-917c-4350-8197-00e5432fe388" providerId="ADAL" clId="{E4BB996A-57BF-417A-A0AF-342222181FB5}" dt="2023-09-10T20:01:50.127" v="22758" actId="2696"/>
        <pc:sldMkLst>
          <pc:docMk/>
          <pc:sldMk cId="2359040018" sldId="491"/>
        </pc:sldMkLst>
      </pc:sldChg>
      <pc:sldChg chg="del">
        <pc:chgData name="Theising, Adam" userId="3d7404c7-917c-4350-8197-00e5432fe388" providerId="ADAL" clId="{E4BB996A-57BF-417A-A0AF-342222181FB5}" dt="2023-09-09T19:11:15.146" v="1278" actId="47"/>
        <pc:sldMkLst>
          <pc:docMk/>
          <pc:sldMk cId="1787979996" sldId="492"/>
        </pc:sldMkLst>
      </pc:sldChg>
      <pc:sldChg chg="delSp modSp add del mod">
        <pc:chgData name="Theising, Adam" userId="3d7404c7-917c-4350-8197-00e5432fe388" providerId="ADAL" clId="{E4BB996A-57BF-417A-A0AF-342222181FB5}" dt="2023-09-09T19:40:19.426" v="2246" actId="20577"/>
        <pc:sldMkLst>
          <pc:docMk/>
          <pc:sldMk cId="1459427355" sldId="493"/>
        </pc:sldMkLst>
        <pc:spChg chg="mod">
          <ac:chgData name="Theising, Adam" userId="3d7404c7-917c-4350-8197-00e5432fe388" providerId="ADAL" clId="{E4BB996A-57BF-417A-A0AF-342222181FB5}" dt="2023-09-09T19:40:19.426" v="2246" actId="20577"/>
          <ac:spMkLst>
            <pc:docMk/>
            <pc:sldMk cId="1459427355" sldId="493"/>
            <ac:spMk id="9" creationId="{9A8AE995-3761-4E8E-B676-D7F73B916651}"/>
          </ac:spMkLst>
        </pc:spChg>
        <pc:spChg chg="mod">
          <ac:chgData name="Theising, Adam" userId="3d7404c7-917c-4350-8197-00e5432fe388" providerId="ADAL" clId="{E4BB996A-57BF-417A-A0AF-342222181FB5}" dt="2023-09-09T18:33:07.867" v="163" actId="1076"/>
          <ac:spMkLst>
            <pc:docMk/>
            <pc:sldMk cId="1459427355" sldId="493"/>
            <ac:spMk id="11" creationId="{462E9AFE-FCE3-4594-A4DB-141C6B7644D4}"/>
          </ac:spMkLst>
        </pc:spChg>
        <pc:picChg chg="del">
          <ac:chgData name="Theising, Adam" userId="3d7404c7-917c-4350-8197-00e5432fe388" providerId="ADAL" clId="{E4BB996A-57BF-417A-A0AF-342222181FB5}" dt="2023-09-09T18:33:11.426" v="164" actId="478"/>
          <ac:picMkLst>
            <pc:docMk/>
            <pc:sldMk cId="1459427355" sldId="493"/>
            <ac:picMk id="3" creationId="{39E64167-A5EB-4884-A0AB-2EA4D22BA55A}"/>
          </ac:picMkLst>
        </pc:picChg>
      </pc:sldChg>
      <pc:sldChg chg="addSp delSp modSp mod">
        <pc:chgData name="Theising, Adam" userId="3d7404c7-917c-4350-8197-00e5432fe388" providerId="ADAL" clId="{E4BB996A-57BF-417A-A0AF-342222181FB5}" dt="2023-09-09T20:11:05.122" v="2313" actId="20577"/>
        <pc:sldMkLst>
          <pc:docMk/>
          <pc:sldMk cId="1276006982" sldId="494"/>
        </pc:sldMkLst>
        <pc:spChg chg="mod">
          <ac:chgData name="Theising, Adam" userId="3d7404c7-917c-4350-8197-00e5432fe388" providerId="ADAL" clId="{E4BB996A-57BF-417A-A0AF-342222181FB5}" dt="2023-09-09T20:11:05.122" v="2313" actId="20577"/>
          <ac:spMkLst>
            <pc:docMk/>
            <pc:sldMk cId="1276006982" sldId="494"/>
            <ac:spMk id="9" creationId="{9A8AE995-3761-4E8E-B676-D7F73B916651}"/>
          </ac:spMkLst>
        </pc:spChg>
        <pc:picChg chg="add del">
          <ac:chgData name="Theising, Adam" userId="3d7404c7-917c-4350-8197-00e5432fe388" providerId="ADAL" clId="{E4BB996A-57BF-417A-A0AF-342222181FB5}" dt="2023-09-09T18:07:52.263" v="16" actId="22"/>
          <ac:picMkLst>
            <pc:docMk/>
            <pc:sldMk cId="1276006982" sldId="494"/>
            <ac:picMk id="3" creationId="{6103B17A-CD5A-D23F-B1BB-89209023D773}"/>
          </ac:picMkLst>
        </pc:picChg>
      </pc:sldChg>
      <pc:sldChg chg="modSp del mod">
        <pc:chgData name="Theising, Adam" userId="3d7404c7-917c-4350-8197-00e5432fe388" providerId="ADAL" clId="{E4BB996A-57BF-417A-A0AF-342222181FB5}" dt="2023-09-10T02:09:16.873" v="12121" actId="2696"/>
        <pc:sldMkLst>
          <pc:docMk/>
          <pc:sldMk cId="878156179" sldId="495"/>
        </pc:sldMkLst>
        <pc:spChg chg="mod">
          <ac:chgData name="Theising, Adam" userId="3d7404c7-917c-4350-8197-00e5432fe388" providerId="ADAL" clId="{E4BB996A-57BF-417A-A0AF-342222181FB5}" dt="2023-09-09T20:10:57.436" v="2310" actId="20577"/>
          <ac:spMkLst>
            <pc:docMk/>
            <pc:sldMk cId="878156179" sldId="495"/>
            <ac:spMk id="9" creationId="{9A8AE995-3761-4E8E-B676-D7F73B916651}"/>
          </ac:spMkLst>
        </pc:spChg>
      </pc:sldChg>
      <pc:sldChg chg="del">
        <pc:chgData name="Theising, Adam" userId="3d7404c7-917c-4350-8197-00e5432fe388" providerId="ADAL" clId="{E4BB996A-57BF-417A-A0AF-342222181FB5}" dt="2023-09-10T04:16:36.853" v="16825" actId="2696"/>
        <pc:sldMkLst>
          <pc:docMk/>
          <pc:sldMk cId="2109983875" sldId="496"/>
        </pc:sldMkLst>
      </pc:sldChg>
      <pc:sldChg chg="del">
        <pc:chgData name="Theising, Adam" userId="3d7404c7-917c-4350-8197-00e5432fe388" providerId="ADAL" clId="{E4BB996A-57BF-417A-A0AF-342222181FB5}" dt="2023-09-10T04:16:36.853" v="16825" actId="2696"/>
        <pc:sldMkLst>
          <pc:docMk/>
          <pc:sldMk cId="353303145" sldId="497"/>
        </pc:sldMkLst>
      </pc:sldChg>
      <pc:sldChg chg="del">
        <pc:chgData name="Theising, Adam" userId="3d7404c7-917c-4350-8197-00e5432fe388" providerId="ADAL" clId="{E4BB996A-57BF-417A-A0AF-342222181FB5}" dt="2023-09-10T04:16:36.853" v="16825" actId="2696"/>
        <pc:sldMkLst>
          <pc:docMk/>
          <pc:sldMk cId="2233645171" sldId="498"/>
        </pc:sldMkLst>
      </pc:sldChg>
      <pc:sldChg chg="del">
        <pc:chgData name="Theising, Adam" userId="3d7404c7-917c-4350-8197-00e5432fe388" providerId="ADAL" clId="{E4BB996A-57BF-417A-A0AF-342222181FB5}" dt="2023-09-10T04:16:36.853" v="16825" actId="2696"/>
        <pc:sldMkLst>
          <pc:docMk/>
          <pc:sldMk cId="3521047456" sldId="500"/>
        </pc:sldMkLst>
      </pc:sldChg>
      <pc:sldChg chg="del">
        <pc:chgData name="Theising, Adam" userId="3d7404c7-917c-4350-8197-00e5432fe388" providerId="ADAL" clId="{E4BB996A-57BF-417A-A0AF-342222181FB5}" dt="2023-09-09T17:31:08.987" v="0" actId="2696"/>
        <pc:sldMkLst>
          <pc:docMk/>
          <pc:sldMk cId="2144960699" sldId="501"/>
        </pc:sldMkLst>
      </pc:sldChg>
      <pc:sldChg chg="add del">
        <pc:chgData name="Theising, Adam" userId="3d7404c7-917c-4350-8197-00e5432fe388" providerId="ADAL" clId="{E4BB996A-57BF-417A-A0AF-342222181FB5}" dt="2023-09-09T19:40:32.589" v="2247" actId="47"/>
        <pc:sldMkLst>
          <pc:docMk/>
          <pc:sldMk cId="2256853583" sldId="501"/>
        </pc:sldMkLst>
      </pc:sldChg>
      <pc:sldChg chg="del">
        <pc:chgData name="Theising, Adam" userId="3d7404c7-917c-4350-8197-00e5432fe388" providerId="ADAL" clId="{E4BB996A-57BF-417A-A0AF-342222181FB5}" dt="2023-09-09T17:31:08.987" v="0" actId="2696"/>
        <pc:sldMkLst>
          <pc:docMk/>
          <pc:sldMk cId="453697908" sldId="502"/>
        </pc:sldMkLst>
      </pc:sldChg>
      <pc:sldChg chg="addSp delSp modSp del mod ord">
        <pc:chgData name="Theising, Adam" userId="3d7404c7-917c-4350-8197-00e5432fe388" providerId="ADAL" clId="{E4BB996A-57BF-417A-A0AF-342222181FB5}" dt="2023-09-10T02:35:42.163" v="12929" actId="47"/>
        <pc:sldMkLst>
          <pc:docMk/>
          <pc:sldMk cId="1342616508" sldId="502"/>
        </pc:sldMkLst>
        <pc:spChg chg="add mod">
          <ac:chgData name="Theising, Adam" userId="3d7404c7-917c-4350-8197-00e5432fe388" providerId="ADAL" clId="{E4BB996A-57BF-417A-A0AF-342222181FB5}" dt="2023-09-09T20:10:09.842" v="2251" actId="1076"/>
          <ac:spMkLst>
            <pc:docMk/>
            <pc:sldMk cId="1342616508" sldId="502"/>
            <ac:spMk id="4" creationId="{3781858B-A998-222E-4394-0ACDA1DBB635}"/>
          </ac:spMkLst>
        </pc:spChg>
        <pc:spChg chg="del mod">
          <ac:chgData name="Theising, Adam" userId="3d7404c7-917c-4350-8197-00e5432fe388" providerId="ADAL" clId="{E4BB996A-57BF-417A-A0AF-342222181FB5}" dt="2023-09-09T18:23:12.168" v="74" actId="478"/>
          <ac:spMkLst>
            <pc:docMk/>
            <pc:sldMk cId="1342616508" sldId="502"/>
            <ac:spMk id="9" creationId="{9A8AE995-3761-4E8E-B676-D7F73B916651}"/>
          </ac:spMkLst>
        </pc:spChg>
        <pc:spChg chg="mod">
          <ac:chgData name="Theising, Adam" userId="3d7404c7-917c-4350-8197-00e5432fe388" providerId="ADAL" clId="{E4BB996A-57BF-417A-A0AF-342222181FB5}" dt="2023-09-09T20:09:59.394" v="2248" actId="1076"/>
          <ac:spMkLst>
            <pc:docMk/>
            <pc:sldMk cId="1342616508" sldId="502"/>
            <ac:spMk id="11" creationId="{462E9AFE-FCE3-4594-A4DB-141C6B7644D4}"/>
          </ac:spMkLst>
        </pc:spChg>
        <pc:picChg chg="add mod">
          <ac:chgData name="Theising, Adam" userId="3d7404c7-917c-4350-8197-00e5432fe388" providerId="ADAL" clId="{E4BB996A-57BF-417A-A0AF-342222181FB5}" dt="2023-09-09T20:10:06.186" v="2250" actId="1076"/>
          <ac:picMkLst>
            <pc:docMk/>
            <pc:sldMk cId="1342616508" sldId="502"/>
            <ac:picMk id="3" creationId="{B89E39A7-5E8F-4E9F-5016-788E5F0A28B1}"/>
          </ac:picMkLst>
        </pc:picChg>
      </pc:sldChg>
      <pc:sldChg chg="del">
        <pc:chgData name="Theising, Adam" userId="3d7404c7-917c-4350-8197-00e5432fe388" providerId="ADAL" clId="{E4BB996A-57BF-417A-A0AF-342222181FB5}" dt="2023-09-09T17:31:08.987" v="0" actId="2696"/>
        <pc:sldMkLst>
          <pc:docMk/>
          <pc:sldMk cId="1458896782" sldId="503"/>
        </pc:sldMkLst>
      </pc:sldChg>
      <pc:sldChg chg="delSp modSp mod">
        <pc:chgData name="Theising, Adam" userId="3d7404c7-917c-4350-8197-00e5432fe388" providerId="ADAL" clId="{E4BB996A-57BF-417A-A0AF-342222181FB5}" dt="2023-09-09T19:26:40.630" v="1295" actId="20577"/>
        <pc:sldMkLst>
          <pc:docMk/>
          <pc:sldMk cId="2727379855" sldId="503"/>
        </pc:sldMkLst>
        <pc:spChg chg="mod">
          <ac:chgData name="Theising, Adam" userId="3d7404c7-917c-4350-8197-00e5432fe388" providerId="ADAL" clId="{E4BB996A-57BF-417A-A0AF-342222181FB5}" dt="2023-09-09T19:26:40.630" v="1295" actId="20577"/>
          <ac:spMkLst>
            <pc:docMk/>
            <pc:sldMk cId="2727379855" sldId="503"/>
            <ac:spMk id="9" creationId="{9A8AE995-3761-4E8E-B676-D7F73B916651}"/>
          </ac:spMkLst>
        </pc:spChg>
        <pc:picChg chg="del">
          <ac:chgData name="Theising, Adam" userId="3d7404c7-917c-4350-8197-00e5432fe388" providerId="ADAL" clId="{E4BB996A-57BF-417A-A0AF-342222181FB5}" dt="2023-09-09T19:08:21.657" v="692" actId="478"/>
          <ac:picMkLst>
            <pc:docMk/>
            <pc:sldMk cId="2727379855" sldId="503"/>
            <ac:picMk id="3" creationId="{39E64167-A5EB-4884-A0AB-2EA4D22BA55A}"/>
          </ac:picMkLst>
        </pc:picChg>
      </pc:sldChg>
      <pc:sldChg chg="del">
        <pc:chgData name="Theising, Adam" userId="3d7404c7-917c-4350-8197-00e5432fe388" providerId="ADAL" clId="{E4BB996A-57BF-417A-A0AF-342222181FB5}" dt="2023-09-09T17:31:08.987" v="0" actId="2696"/>
        <pc:sldMkLst>
          <pc:docMk/>
          <pc:sldMk cId="1623257099" sldId="504"/>
        </pc:sldMkLst>
      </pc:sldChg>
      <pc:sldChg chg="modSp add mod">
        <pc:chgData name="Theising, Adam" userId="3d7404c7-917c-4350-8197-00e5432fe388" providerId="ADAL" clId="{E4BB996A-57BF-417A-A0AF-342222181FB5}" dt="2023-09-09T19:39:28.546" v="2117" actId="6549"/>
        <pc:sldMkLst>
          <pc:docMk/>
          <pc:sldMk cId="3412887557" sldId="504"/>
        </pc:sldMkLst>
        <pc:spChg chg="mod">
          <ac:chgData name="Theising, Adam" userId="3d7404c7-917c-4350-8197-00e5432fe388" providerId="ADAL" clId="{E4BB996A-57BF-417A-A0AF-342222181FB5}" dt="2023-09-09T19:39:28.546" v="2117" actId="6549"/>
          <ac:spMkLst>
            <pc:docMk/>
            <pc:sldMk cId="3412887557" sldId="504"/>
            <ac:spMk id="9" creationId="{9A8AE995-3761-4E8E-B676-D7F73B916651}"/>
          </ac:spMkLst>
        </pc:spChg>
      </pc:sldChg>
      <pc:sldChg chg="modSp add mod">
        <pc:chgData name="Theising, Adam" userId="3d7404c7-917c-4350-8197-00e5432fe388" providerId="ADAL" clId="{E4BB996A-57BF-417A-A0AF-342222181FB5}" dt="2023-09-09T19:26:32.486" v="1289" actId="20577"/>
        <pc:sldMkLst>
          <pc:docMk/>
          <pc:sldMk cId="124638968" sldId="505"/>
        </pc:sldMkLst>
        <pc:spChg chg="mod">
          <ac:chgData name="Theising, Adam" userId="3d7404c7-917c-4350-8197-00e5432fe388" providerId="ADAL" clId="{E4BB996A-57BF-417A-A0AF-342222181FB5}" dt="2023-09-09T19:26:32.486" v="1289" actId="20577"/>
          <ac:spMkLst>
            <pc:docMk/>
            <pc:sldMk cId="124638968" sldId="505"/>
            <ac:spMk id="9" creationId="{9A8AE995-3761-4E8E-B676-D7F73B916651}"/>
          </ac:spMkLst>
        </pc:spChg>
      </pc:sldChg>
      <pc:sldChg chg="del">
        <pc:chgData name="Theising, Adam" userId="3d7404c7-917c-4350-8197-00e5432fe388" providerId="ADAL" clId="{E4BB996A-57BF-417A-A0AF-342222181FB5}" dt="2023-09-09T17:31:08.987" v="0" actId="2696"/>
        <pc:sldMkLst>
          <pc:docMk/>
          <pc:sldMk cId="3223920774" sldId="505"/>
        </pc:sldMkLst>
      </pc:sldChg>
      <pc:sldChg chg="modSp add mod">
        <pc:chgData name="Theising, Adam" userId="3d7404c7-917c-4350-8197-00e5432fe388" providerId="ADAL" clId="{E4BB996A-57BF-417A-A0AF-342222181FB5}" dt="2023-09-09T19:26:45.558" v="1298" actId="20577"/>
        <pc:sldMkLst>
          <pc:docMk/>
          <pc:sldMk cId="3659778136" sldId="506"/>
        </pc:sldMkLst>
        <pc:spChg chg="mod">
          <ac:chgData name="Theising, Adam" userId="3d7404c7-917c-4350-8197-00e5432fe388" providerId="ADAL" clId="{E4BB996A-57BF-417A-A0AF-342222181FB5}" dt="2023-09-09T19:26:45.558" v="1298" actId="20577"/>
          <ac:spMkLst>
            <pc:docMk/>
            <pc:sldMk cId="3659778136" sldId="506"/>
            <ac:spMk id="9" creationId="{9A8AE995-3761-4E8E-B676-D7F73B916651}"/>
          </ac:spMkLst>
        </pc:spChg>
      </pc:sldChg>
      <pc:sldChg chg="modSp mod">
        <pc:chgData name="Theising, Adam" userId="3d7404c7-917c-4350-8197-00e5432fe388" providerId="ADAL" clId="{E4BB996A-57BF-417A-A0AF-342222181FB5}" dt="2023-09-10T02:08:17.881" v="12120" actId="20577"/>
        <pc:sldMkLst>
          <pc:docMk/>
          <pc:sldMk cId="1967908426" sldId="507"/>
        </pc:sldMkLst>
        <pc:spChg chg="mod">
          <ac:chgData name="Theising, Adam" userId="3d7404c7-917c-4350-8197-00e5432fe388" providerId="ADAL" clId="{E4BB996A-57BF-417A-A0AF-342222181FB5}" dt="2023-09-10T02:08:17.881" v="12120" actId="20577"/>
          <ac:spMkLst>
            <pc:docMk/>
            <pc:sldMk cId="1967908426" sldId="507"/>
            <ac:spMk id="9" creationId="{9A8AE995-3761-4E8E-B676-D7F73B916651}"/>
          </ac:spMkLst>
        </pc:spChg>
      </pc:sldChg>
      <pc:sldChg chg="modSp add mod">
        <pc:chgData name="Theising, Adam" userId="3d7404c7-917c-4350-8197-00e5432fe388" providerId="ADAL" clId="{E4BB996A-57BF-417A-A0AF-342222181FB5}" dt="2023-09-09T20:30:44.761" v="3741" actId="692"/>
        <pc:sldMkLst>
          <pc:docMk/>
          <pc:sldMk cId="681742594" sldId="508"/>
        </pc:sldMkLst>
        <pc:spChg chg="mod">
          <ac:chgData name="Theising, Adam" userId="3d7404c7-917c-4350-8197-00e5432fe388" providerId="ADAL" clId="{E4BB996A-57BF-417A-A0AF-342222181FB5}" dt="2023-09-09T20:30:44.761" v="3741" actId="692"/>
          <ac:spMkLst>
            <pc:docMk/>
            <pc:sldMk cId="681742594" sldId="508"/>
            <ac:spMk id="9" creationId="{9A8AE995-3761-4E8E-B676-D7F73B916651}"/>
          </ac:spMkLst>
        </pc:spChg>
        <pc:spChg chg="mod">
          <ac:chgData name="Theising, Adam" userId="3d7404c7-917c-4350-8197-00e5432fe388" providerId="ADAL" clId="{E4BB996A-57BF-417A-A0AF-342222181FB5}" dt="2023-09-09T20:23:08.190" v="2743" actId="1076"/>
          <ac:spMkLst>
            <pc:docMk/>
            <pc:sldMk cId="681742594" sldId="508"/>
            <ac:spMk id="11" creationId="{462E9AFE-FCE3-4594-A4DB-141C6B7644D4}"/>
          </ac:spMkLst>
        </pc:spChg>
      </pc:sldChg>
      <pc:sldChg chg="addSp delSp modSp add mod">
        <pc:chgData name="Theising, Adam" userId="3d7404c7-917c-4350-8197-00e5432fe388" providerId="ADAL" clId="{E4BB996A-57BF-417A-A0AF-342222181FB5}" dt="2023-09-09T22:52:00.265" v="8585" actId="1076"/>
        <pc:sldMkLst>
          <pc:docMk/>
          <pc:sldMk cId="2679911808" sldId="509"/>
        </pc:sldMkLst>
        <pc:spChg chg="add mod">
          <ac:chgData name="Theising, Adam" userId="3d7404c7-917c-4350-8197-00e5432fe388" providerId="ADAL" clId="{E4BB996A-57BF-417A-A0AF-342222181FB5}" dt="2023-09-09T22:52:00.265" v="8585" actId="1076"/>
          <ac:spMkLst>
            <pc:docMk/>
            <pc:sldMk cId="2679911808" sldId="509"/>
            <ac:spMk id="2" creationId="{7E164330-F652-DC53-AB10-BF566E6AA1E7}"/>
          </ac:spMkLst>
        </pc:spChg>
        <pc:spChg chg="del mod">
          <ac:chgData name="Theising, Adam" userId="3d7404c7-917c-4350-8197-00e5432fe388" providerId="ADAL" clId="{E4BB996A-57BF-417A-A0AF-342222181FB5}" dt="2023-09-09T21:24:08.415" v="4981" actId="478"/>
          <ac:spMkLst>
            <pc:docMk/>
            <pc:sldMk cId="2679911808" sldId="509"/>
            <ac:spMk id="9" creationId="{9A8AE995-3761-4E8E-B676-D7F73B916651}"/>
          </ac:spMkLst>
        </pc:spChg>
        <pc:spChg chg="mod">
          <ac:chgData name="Theising, Adam" userId="3d7404c7-917c-4350-8197-00e5432fe388" providerId="ADAL" clId="{E4BB996A-57BF-417A-A0AF-342222181FB5}" dt="2023-09-09T21:24:20.615" v="4983" actId="1076"/>
          <ac:spMkLst>
            <pc:docMk/>
            <pc:sldMk cId="2679911808" sldId="509"/>
            <ac:spMk id="11" creationId="{462E9AFE-FCE3-4594-A4DB-141C6B7644D4}"/>
          </ac:spMkLst>
        </pc:spChg>
      </pc:sldChg>
      <pc:sldChg chg="addSp delSp modSp add mod">
        <pc:chgData name="Theising, Adam" userId="3d7404c7-917c-4350-8197-00e5432fe388" providerId="ADAL" clId="{E4BB996A-57BF-417A-A0AF-342222181FB5}" dt="2023-09-09T20:38:57.291" v="4012" actId="1076"/>
        <pc:sldMkLst>
          <pc:docMk/>
          <pc:sldMk cId="308286056" sldId="510"/>
        </pc:sldMkLst>
        <pc:spChg chg="add del mod">
          <ac:chgData name="Theising, Adam" userId="3d7404c7-917c-4350-8197-00e5432fe388" providerId="ADAL" clId="{E4BB996A-57BF-417A-A0AF-342222181FB5}" dt="2023-09-09T20:38:51.802" v="4011" actId="478"/>
          <ac:spMkLst>
            <pc:docMk/>
            <pc:sldMk cId="308286056" sldId="510"/>
            <ac:spMk id="2" creationId="{3839D500-8E35-09BE-972B-9C19F16BC87D}"/>
          </ac:spMkLst>
        </pc:spChg>
        <pc:spChg chg="mod">
          <ac:chgData name="Theising, Adam" userId="3d7404c7-917c-4350-8197-00e5432fe388" providerId="ADAL" clId="{E4BB996A-57BF-417A-A0AF-342222181FB5}" dt="2023-09-09T20:38:57.291" v="4012" actId="1076"/>
          <ac:spMkLst>
            <pc:docMk/>
            <pc:sldMk cId="308286056" sldId="510"/>
            <ac:spMk id="9" creationId="{9A8AE995-3761-4E8E-B676-D7F73B916651}"/>
          </ac:spMkLst>
        </pc:spChg>
        <pc:spChg chg="mod">
          <ac:chgData name="Theising, Adam" userId="3d7404c7-917c-4350-8197-00e5432fe388" providerId="ADAL" clId="{E4BB996A-57BF-417A-A0AF-342222181FB5}" dt="2023-09-09T20:23:34.639" v="2765" actId="20577"/>
          <ac:spMkLst>
            <pc:docMk/>
            <pc:sldMk cId="308286056" sldId="510"/>
            <ac:spMk id="11" creationId="{462E9AFE-FCE3-4594-A4DB-141C6B7644D4}"/>
          </ac:spMkLst>
        </pc:spChg>
      </pc:sldChg>
      <pc:sldChg chg="modSp add mod">
        <pc:chgData name="Theising, Adam" userId="3d7404c7-917c-4350-8197-00e5432fe388" providerId="ADAL" clId="{E4BB996A-57BF-417A-A0AF-342222181FB5}" dt="2023-09-10T02:11:38.839" v="12266" actId="20577"/>
        <pc:sldMkLst>
          <pc:docMk/>
          <pc:sldMk cId="528564582" sldId="511"/>
        </pc:sldMkLst>
        <pc:spChg chg="mod">
          <ac:chgData name="Theising, Adam" userId="3d7404c7-917c-4350-8197-00e5432fe388" providerId="ADAL" clId="{E4BB996A-57BF-417A-A0AF-342222181FB5}" dt="2023-09-10T02:11:38.839" v="12266" actId="20577"/>
          <ac:spMkLst>
            <pc:docMk/>
            <pc:sldMk cId="528564582" sldId="511"/>
            <ac:spMk id="9" creationId="{9A8AE995-3761-4E8E-B676-D7F73B916651}"/>
          </ac:spMkLst>
        </pc:spChg>
      </pc:sldChg>
      <pc:sldChg chg="modSp add mod">
        <pc:chgData name="Theising, Adam" userId="3d7404c7-917c-4350-8197-00e5432fe388" providerId="ADAL" clId="{E4BB996A-57BF-417A-A0AF-342222181FB5}" dt="2023-09-09T22:25:41.228" v="7592" actId="20577"/>
        <pc:sldMkLst>
          <pc:docMk/>
          <pc:sldMk cId="997009317" sldId="512"/>
        </pc:sldMkLst>
        <pc:spChg chg="mod">
          <ac:chgData name="Theising, Adam" userId="3d7404c7-917c-4350-8197-00e5432fe388" providerId="ADAL" clId="{E4BB996A-57BF-417A-A0AF-342222181FB5}" dt="2023-09-09T22:25:41.228" v="7592" actId="20577"/>
          <ac:spMkLst>
            <pc:docMk/>
            <pc:sldMk cId="997009317" sldId="512"/>
            <ac:spMk id="2" creationId="{7E164330-F652-DC53-AB10-BF566E6AA1E7}"/>
          </ac:spMkLst>
        </pc:spChg>
        <pc:spChg chg="mod">
          <ac:chgData name="Theising, Adam" userId="3d7404c7-917c-4350-8197-00e5432fe388" providerId="ADAL" clId="{E4BB996A-57BF-417A-A0AF-342222181FB5}" dt="2023-09-09T21:45:27.498" v="5849" actId="1076"/>
          <ac:spMkLst>
            <pc:docMk/>
            <pc:sldMk cId="997009317" sldId="512"/>
            <ac:spMk id="11" creationId="{462E9AFE-FCE3-4594-A4DB-141C6B7644D4}"/>
          </ac:spMkLst>
        </pc:spChg>
      </pc:sldChg>
      <pc:sldChg chg="addSp modSp add del mod">
        <pc:chgData name="Theising, Adam" userId="3d7404c7-917c-4350-8197-00e5432fe388" providerId="ADAL" clId="{E4BB996A-57BF-417A-A0AF-342222181FB5}" dt="2023-09-09T20:38:45.958" v="4010" actId="47"/>
        <pc:sldMkLst>
          <pc:docMk/>
          <pc:sldMk cId="1776829797" sldId="512"/>
        </pc:sldMkLst>
        <pc:spChg chg="add mod">
          <ac:chgData name="Theising, Adam" userId="3d7404c7-917c-4350-8197-00e5432fe388" providerId="ADAL" clId="{E4BB996A-57BF-417A-A0AF-342222181FB5}" dt="2023-09-09T20:30:51.911" v="3748" actId="692"/>
          <ac:spMkLst>
            <pc:docMk/>
            <pc:sldMk cId="1776829797" sldId="512"/>
            <ac:spMk id="2" creationId="{5FAC0330-5043-C05C-BB48-6BC6B21A633B}"/>
          </ac:spMkLst>
        </pc:spChg>
        <pc:spChg chg="add mod">
          <ac:chgData name="Theising, Adam" userId="3d7404c7-917c-4350-8197-00e5432fe388" providerId="ADAL" clId="{E4BB996A-57BF-417A-A0AF-342222181FB5}" dt="2023-09-09T20:33:58.028" v="3843" actId="14100"/>
          <ac:spMkLst>
            <pc:docMk/>
            <pc:sldMk cId="1776829797" sldId="512"/>
            <ac:spMk id="3" creationId="{B767B1AB-F9FD-FDCE-04C5-11249CD7B663}"/>
          </ac:spMkLst>
        </pc:spChg>
        <pc:spChg chg="mod">
          <ac:chgData name="Theising, Adam" userId="3d7404c7-917c-4350-8197-00e5432fe388" providerId="ADAL" clId="{E4BB996A-57BF-417A-A0AF-342222181FB5}" dt="2023-09-09T20:32:33.030" v="3783" actId="6549"/>
          <ac:spMkLst>
            <pc:docMk/>
            <pc:sldMk cId="1776829797" sldId="512"/>
            <ac:spMk id="9" creationId="{9A8AE995-3761-4E8E-B676-D7F73B916651}"/>
          </ac:spMkLst>
        </pc:spChg>
        <pc:spChg chg="add mod">
          <ac:chgData name="Theising, Adam" userId="3d7404c7-917c-4350-8197-00e5432fe388" providerId="ADAL" clId="{E4BB996A-57BF-417A-A0AF-342222181FB5}" dt="2023-09-09T20:37:02.492" v="3916" actId="6549"/>
          <ac:spMkLst>
            <pc:docMk/>
            <pc:sldMk cId="1776829797" sldId="512"/>
            <ac:spMk id="13" creationId="{71E511BA-0FB7-2895-55C7-A0293A2DB35F}"/>
          </ac:spMkLst>
        </pc:spChg>
        <pc:cxnChg chg="add mod">
          <ac:chgData name="Theising, Adam" userId="3d7404c7-917c-4350-8197-00e5432fe388" providerId="ADAL" clId="{E4BB996A-57BF-417A-A0AF-342222181FB5}" dt="2023-09-09T20:33:53.164" v="3842" actId="14100"/>
          <ac:cxnSpMkLst>
            <pc:docMk/>
            <pc:sldMk cId="1776829797" sldId="512"/>
            <ac:cxnSpMk id="5" creationId="{BA9738FA-329E-DDFA-9A12-EBF76F888F77}"/>
          </ac:cxnSpMkLst>
        </pc:cxnChg>
        <pc:cxnChg chg="add mod">
          <ac:chgData name="Theising, Adam" userId="3d7404c7-917c-4350-8197-00e5432fe388" providerId="ADAL" clId="{E4BB996A-57BF-417A-A0AF-342222181FB5}" dt="2023-09-09T20:33:45.213" v="3841" actId="14100"/>
          <ac:cxnSpMkLst>
            <pc:docMk/>
            <pc:sldMk cId="1776829797" sldId="512"/>
            <ac:cxnSpMk id="8" creationId="{0208EE6C-EF72-3C10-2F60-440DF2280077}"/>
          </ac:cxnSpMkLst>
        </pc:cxnChg>
      </pc:sldChg>
      <pc:sldChg chg="addSp modSp add mod">
        <pc:chgData name="Theising, Adam" userId="3d7404c7-917c-4350-8197-00e5432fe388" providerId="ADAL" clId="{E4BB996A-57BF-417A-A0AF-342222181FB5}" dt="2023-09-10T14:42:27.730" v="17662" actId="20577"/>
        <pc:sldMkLst>
          <pc:docMk/>
          <pc:sldMk cId="4020497966" sldId="513"/>
        </pc:sldMkLst>
        <pc:spChg chg="mod">
          <ac:chgData name="Theising, Adam" userId="3d7404c7-917c-4350-8197-00e5432fe388" providerId="ADAL" clId="{E4BB996A-57BF-417A-A0AF-342222181FB5}" dt="2023-09-10T14:42:27.730" v="17662" actId="20577"/>
          <ac:spMkLst>
            <pc:docMk/>
            <pc:sldMk cId="4020497966" sldId="513"/>
            <ac:spMk id="2" creationId="{7E164330-F652-DC53-AB10-BF566E6AA1E7}"/>
          </ac:spMkLst>
        </pc:spChg>
        <pc:spChg chg="add mod">
          <ac:chgData name="Theising, Adam" userId="3d7404c7-917c-4350-8197-00e5432fe388" providerId="ADAL" clId="{E4BB996A-57BF-417A-A0AF-342222181FB5}" dt="2023-09-10T14:39:57.149" v="17428" actId="1076"/>
          <ac:spMkLst>
            <pc:docMk/>
            <pc:sldMk cId="4020497966" sldId="513"/>
            <ac:spMk id="3" creationId="{91EC0F3E-D636-DDD2-7E2D-78253CD49647}"/>
          </ac:spMkLst>
        </pc:spChg>
      </pc:sldChg>
      <pc:sldChg chg="modSp add mod ord">
        <pc:chgData name="Theising, Adam" userId="3d7404c7-917c-4350-8197-00e5432fe388" providerId="ADAL" clId="{E4BB996A-57BF-417A-A0AF-342222181FB5}" dt="2023-09-10T01:40:27.388" v="11146" actId="6549"/>
        <pc:sldMkLst>
          <pc:docMk/>
          <pc:sldMk cId="761701011" sldId="514"/>
        </pc:sldMkLst>
        <pc:spChg chg="mod">
          <ac:chgData name="Theising, Adam" userId="3d7404c7-917c-4350-8197-00e5432fe388" providerId="ADAL" clId="{E4BB996A-57BF-417A-A0AF-342222181FB5}" dt="2023-09-10T01:40:27.388" v="11146" actId="6549"/>
          <ac:spMkLst>
            <pc:docMk/>
            <pc:sldMk cId="761701011" sldId="514"/>
            <ac:spMk id="2" creationId="{7E164330-F652-DC53-AB10-BF566E6AA1E7}"/>
          </ac:spMkLst>
        </pc:spChg>
      </pc:sldChg>
      <pc:sldChg chg="addSp modSp add mod ord">
        <pc:chgData name="Theising, Adam" userId="3d7404c7-917c-4350-8197-00e5432fe388" providerId="ADAL" clId="{E4BB996A-57BF-417A-A0AF-342222181FB5}" dt="2023-09-10T01:11:09.041" v="10214"/>
        <pc:sldMkLst>
          <pc:docMk/>
          <pc:sldMk cId="1207153728" sldId="515"/>
        </pc:sldMkLst>
        <pc:spChg chg="mod">
          <ac:chgData name="Theising, Adam" userId="3d7404c7-917c-4350-8197-00e5432fe388" providerId="ADAL" clId="{E4BB996A-57BF-417A-A0AF-342222181FB5}" dt="2023-09-10T01:11:04.072" v="10212" actId="20577"/>
          <ac:spMkLst>
            <pc:docMk/>
            <pc:sldMk cId="1207153728" sldId="515"/>
            <ac:spMk id="2" creationId="{7E164330-F652-DC53-AB10-BF566E6AA1E7}"/>
          </ac:spMkLst>
        </pc:spChg>
        <pc:spChg chg="add mod">
          <ac:chgData name="Theising, Adam" userId="3d7404c7-917c-4350-8197-00e5432fe388" providerId="ADAL" clId="{E4BB996A-57BF-417A-A0AF-342222181FB5}" dt="2023-09-09T23:43:29.149" v="8963" actId="1076"/>
          <ac:spMkLst>
            <pc:docMk/>
            <pc:sldMk cId="1207153728" sldId="515"/>
            <ac:spMk id="3" creationId="{3E443DC0-574C-9280-018D-CBE46F599C12}"/>
          </ac:spMkLst>
        </pc:spChg>
        <pc:spChg chg="add mod">
          <ac:chgData name="Theising, Adam" userId="3d7404c7-917c-4350-8197-00e5432fe388" providerId="ADAL" clId="{E4BB996A-57BF-417A-A0AF-342222181FB5}" dt="2023-09-09T23:45:18.501" v="9127" actId="1076"/>
          <ac:spMkLst>
            <pc:docMk/>
            <pc:sldMk cId="1207153728" sldId="515"/>
            <ac:spMk id="4" creationId="{9D155D81-AAE3-DE40-D802-07DD38D097A2}"/>
          </ac:spMkLst>
        </pc:spChg>
        <pc:spChg chg="mod">
          <ac:chgData name="Theising, Adam" userId="3d7404c7-917c-4350-8197-00e5432fe388" providerId="ADAL" clId="{E4BB996A-57BF-417A-A0AF-342222181FB5}" dt="2023-09-10T01:10:37.416" v="10184" actId="20577"/>
          <ac:spMkLst>
            <pc:docMk/>
            <pc:sldMk cId="1207153728" sldId="515"/>
            <ac:spMk id="11" creationId="{462E9AFE-FCE3-4594-A4DB-141C6B7644D4}"/>
          </ac:spMkLst>
        </pc:spChg>
      </pc:sldChg>
      <pc:sldChg chg="addSp delSp modSp add mod">
        <pc:chgData name="Theising, Adam" userId="3d7404c7-917c-4350-8197-00e5432fe388" providerId="ADAL" clId="{E4BB996A-57BF-417A-A0AF-342222181FB5}" dt="2023-09-10T02:12:54.094" v="12350" actId="20577"/>
        <pc:sldMkLst>
          <pc:docMk/>
          <pc:sldMk cId="1358816435" sldId="516"/>
        </pc:sldMkLst>
        <pc:spChg chg="add del mod">
          <ac:chgData name="Theising, Adam" userId="3d7404c7-917c-4350-8197-00e5432fe388" providerId="ADAL" clId="{E4BB996A-57BF-417A-A0AF-342222181FB5}" dt="2023-09-10T02:12:54.094" v="12350" actId="20577"/>
          <ac:spMkLst>
            <pc:docMk/>
            <pc:sldMk cId="1358816435" sldId="516"/>
            <ac:spMk id="2" creationId="{7E164330-F652-DC53-AB10-BF566E6AA1E7}"/>
          </ac:spMkLst>
        </pc:spChg>
        <pc:spChg chg="add del mod">
          <ac:chgData name="Theising, Adam" userId="3d7404c7-917c-4350-8197-00e5432fe388" providerId="ADAL" clId="{E4BB996A-57BF-417A-A0AF-342222181FB5}" dt="2023-09-10T01:19:59.180" v="10245" actId="478"/>
          <ac:spMkLst>
            <pc:docMk/>
            <pc:sldMk cId="1358816435" sldId="516"/>
            <ac:spMk id="5" creationId="{D4733252-568C-0F2C-C276-922F2FDDB14A}"/>
          </ac:spMkLst>
        </pc:spChg>
        <pc:spChg chg="mod">
          <ac:chgData name="Theising, Adam" userId="3d7404c7-917c-4350-8197-00e5432fe388" providerId="ADAL" clId="{E4BB996A-57BF-417A-A0AF-342222181FB5}" dt="2023-09-10T01:20:41.565" v="10266" actId="20577"/>
          <ac:spMkLst>
            <pc:docMk/>
            <pc:sldMk cId="1358816435" sldId="516"/>
            <ac:spMk id="11" creationId="{462E9AFE-FCE3-4594-A4DB-141C6B7644D4}"/>
          </ac:spMkLst>
        </pc:spChg>
        <pc:picChg chg="add mod">
          <ac:chgData name="Theising, Adam" userId="3d7404c7-917c-4350-8197-00e5432fe388" providerId="ADAL" clId="{E4BB996A-57BF-417A-A0AF-342222181FB5}" dt="2023-09-10T01:32:43.701" v="10591" actId="1076"/>
          <ac:picMkLst>
            <pc:docMk/>
            <pc:sldMk cId="1358816435" sldId="516"/>
            <ac:picMk id="4" creationId="{99DA20E6-BA4C-9C90-8889-2E1E07D91F54}"/>
          </ac:picMkLst>
        </pc:picChg>
        <pc:picChg chg="add del mod">
          <ac:chgData name="Theising, Adam" userId="3d7404c7-917c-4350-8197-00e5432fe388" providerId="ADAL" clId="{E4BB996A-57BF-417A-A0AF-342222181FB5}" dt="2023-09-10T01:32:40" v="10588" actId="22"/>
          <ac:picMkLst>
            <pc:docMk/>
            <pc:sldMk cId="1358816435" sldId="516"/>
            <ac:picMk id="7" creationId="{367BA4CA-3E5B-645D-0686-E14951FA0A4C}"/>
          </ac:picMkLst>
        </pc:picChg>
      </pc:sldChg>
      <pc:sldChg chg="addSp delSp modSp add mod">
        <pc:chgData name="Theising, Adam" userId="3d7404c7-917c-4350-8197-00e5432fe388" providerId="ADAL" clId="{E4BB996A-57BF-417A-A0AF-342222181FB5}" dt="2023-09-10T01:58:07.069" v="11768" actId="20577"/>
        <pc:sldMkLst>
          <pc:docMk/>
          <pc:sldMk cId="3338441166" sldId="517"/>
        </pc:sldMkLst>
        <pc:spChg chg="mod">
          <ac:chgData name="Theising, Adam" userId="3d7404c7-917c-4350-8197-00e5432fe388" providerId="ADAL" clId="{E4BB996A-57BF-417A-A0AF-342222181FB5}" dt="2023-09-10T01:58:07.069" v="11768" actId="20577"/>
          <ac:spMkLst>
            <pc:docMk/>
            <pc:sldMk cId="3338441166" sldId="517"/>
            <ac:spMk id="2" creationId="{7E164330-F652-DC53-AB10-BF566E6AA1E7}"/>
          </ac:spMkLst>
        </pc:spChg>
        <pc:spChg chg="mod">
          <ac:chgData name="Theising, Adam" userId="3d7404c7-917c-4350-8197-00e5432fe388" providerId="ADAL" clId="{E4BB996A-57BF-417A-A0AF-342222181FB5}" dt="2023-09-10T01:34:51.705" v="10707" actId="20577"/>
          <ac:spMkLst>
            <pc:docMk/>
            <pc:sldMk cId="3338441166" sldId="517"/>
            <ac:spMk id="11" creationId="{462E9AFE-FCE3-4594-A4DB-141C6B7644D4}"/>
          </ac:spMkLst>
        </pc:spChg>
        <pc:picChg chg="del">
          <ac:chgData name="Theising, Adam" userId="3d7404c7-917c-4350-8197-00e5432fe388" providerId="ADAL" clId="{E4BB996A-57BF-417A-A0AF-342222181FB5}" dt="2023-09-10T01:35:02.968" v="10708" actId="478"/>
          <ac:picMkLst>
            <pc:docMk/>
            <pc:sldMk cId="3338441166" sldId="517"/>
            <ac:picMk id="4" creationId="{99DA20E6-BA4C-9C90-8889-2E1E07D91F54}"/>
          </ac:picMkLst>
        </pc:picChg>
        <pc:picChg chg="add mod">
          <ac:chgData name="Theising, Adam" userId="3d7404c7-917c-4350-8197-00e5432fe388" providerId="ADAL" clId="{E4BB996A-57BF-417A-A0AF-342222181FB5}" dt="2023-09-10T01:35:12.017" v="10713" actId="1076"/>
          <ac:picMkLst>
            <pc:docMk/>
            <pc:sldMk cId="3338441166" sldId="517"/>
            <ac:picMk id="5" creationId="{C380ECFD-B847-AD61-E203-C52E5D08AB49}"/>
          </ac:picMkLst>
        </pc:picChg>
      </pc:sldChg>
      <pc:sldChg chg="addSp delSp modSp add del mod">
        <pc:chgData name="Theising, Adam" userId="3d7404c7-917c-4350-8197-00e5432fe388" providerId="ADAL" clId="{E4BB996A-57BF-417A-A0AF-342222181FB5}" dt="2023-09-10T01:06:58.971" v="10174" actId="47"/>
        <pc:sldMkLst>
          <pc:docMk/>
          <pc:sldMk cId="3533455471" sldId="517"/>
        </pc:sldMkLst>
        <pc:spChg chg="mod">
          <ac:chgData name="Theising, Adam" userId="3d7404c7-917c-4350-8197-00e5432fe388" providerId="ADAL" clId="{E4BB996A-57BF-417A-A0AF-342222181FB5}" dt="2023-09-09T23:58:19.481" v="9581" actId="1076"/>
          <ac:spMkLst>
            <pc:docMk/>
            <pc:sldMk cId="3533455471" sldId="517"/>
            <ac:spMk id="2" creationId="{7E164330-F652-DC53-AB10-BF566E6AA1E7}"/>
          </ac:spMkLst>
        </pc:spChg>
        <pc:spChg chg="del">
          <ac:chgData name="Theising, Adam" userId="3d7404c7-917c-4350-8197-00e5432fe388" providerId="ADAL" clId="{E4BB996A-57BF-417A-A0AF-342222181FB5}" dt="2023-09-09T23:50:44.762" v="9149" actId="478"/>
          <ac:spMkLst>
            <pc:docMk/>
            <pc:sldMk cId="3533455471" sldId="517"/>
            <ac:spMk id="3" creationId="{91EC0F3E-D636-DDD2-7E2D-78253CD49647}"/>
          </ac:spMkLst>
        </pc:spChg>
        <pc:spChg chg="mod">
          <ac:chgData name="Theising, Adam" userId="3d7404c7-917c-4350-8197-00e5432fe388" providerId="ADAL" clId="{E4BB996A-57BF-417A-A0AF-342222181FB5}" dt="2023-09-09T23:54:09.074" v="9318" actId="1076"/>
          <ac:spMkLst>
            <pc:docMk/>
            <pc:sldMk cId="3533455471" sldId="517"/>
            <ac:spMk id="11" creationId="{462E9AFE-FCE3-4594-A4DB-141C6B7644D4}"/>
          </ac:spMkLst>
        </pc:spChg>
        <pc:picChg chg="add mod">
          <ac:chgData name="Theising, Adam" userId="3d7404c7-917c-4350-8197-00e5432fe388" providerId="ADAL" clId="{E4BB996A-57BF-417A-A0AF-342222181FB5}" dt="2023-09-09T23:54:11.394" v="9320" actId="1076"/>
          <ac:picMkLst>
            <pc:docMk/>
            <pc:sldMk cId="3533455471" sldId="517"/>
            <ac:picMk id="5" creationId="{F54979E2-676F-C828-3B18-73D1780C206E}"/>
          </ac:picMkLst>
        </pc:picChg>
      </pc:sldChg>
      <pc:sldChg chg="addSp delSp modSp add del mod">
        <pc:chgData name="Theising, Adam" userId="3d7404c7-917c-4350-8197-00e5432fe388" providerId="ADAL" clId="{E4BB996A-57BF-417A-A0AF-342222181FB5}" dt="2023-09-10T01:06:47.316" v="10173" actId="47"/>
        <pc:sldMkLst>
          <pc:docMk/>
          <pc:sldMk cId="721949798" sldId="518"/>
        </pc:sldMkLst>
        <pc:spChg chg="mod">
          <ac:chgData name="Theising, Adam" userId="3d7404c7-917c-4350-8197-00e5432fe388" providerId="ADAL" clId="{E4BB996A-57BF-417A-A0AF-342222181FB5}" dt="2023-09-10T00:03:08.129" v="9678" actId="20577"/>
          <ac:spMkLst>
            <pc:docMk/>
            <pc:sldMk cId="721949798" sldId="518"/>
            <ac:spMk id="2" creationId="{7E164330-F652-DC53-AB10-BF566E6AA1E7}"/>
          </ac:spMkLst>
        </pc:spChg>
        <pc:spChg chg="mod">
          <ac:chgData name="Theising, Adam" userId="3d7404c7-917c-4350-8197-00e5432fe388" providerId="ADAL" clId="{E4BB996A-57BF-417A-A0AF-342222181FB5}" dt="2023-09-09T23:58:30.682" v="9591" actId="20577"/>
          <ac:spMkLst>
            <pc:docMk/>
            <pc:sldMk cId="721949798" sldId="518"/>
            <ac:spMk id="11" creationId="{462E9AFE-FCE3-4594-A4DB-141C6B7644D4}"/>
          </ac:spMkLst>
        </pc:spChg>
        <pc:picChg chg="add mod">
          <ac:chgData name="Theising, Adam" userId="3d7404c7-917c-4350-8197-00e5432fe388" providerId="ADAL" clId="{E4BB996A-57BF-417A-A0AF-342222181FB5}" dt="2023-09-09T23:59:11.705" v="9600" actId="1076"/>
          <ac:picMkLst>
            <pc:docMk/>
            <pc:sldMk cId="721949798" sldId="518"/>
            <ac:picMk id="4" creationId="{2D81B3F7-8D78-AD56-5A11-35EA3ABBBCEE}"/>
          </ac:picMkLst>
        </pc:picChg>
        <pc:picChg chg="del">
          <ac:chgData name="Theising, Adam" userId="3d7404c7-917c-4350-8197-00e5432fe388" providerId="ADAL" clId="{E4BB996A-57BF-417A-A0AF-342222181FB5}" dt="2023-09-09T23:58:53.601" v="9592" actId="478"/>
          <ac:picMkLst>
            <pc:docMk/>
            <pc:sldMk cId="721949798" sldId="518"/>
            <ac:picMk id="5" creationId="{F54979E2-676F-C828-3B18-73D1780C206E}"/>
          </ac:picMkLst>
        </pc:picChg>
      </pc:sldChg>
      <pc:sldChg chg="delSp modSp add mod">
        <pc:chgData name="Theising, Adam" userId="3d7404c7-917c-4350-8197-00e5432fe388" providerId="ADAL" clId="{E4BB996A-57BF-417A-A0AF-342222181FB5}" dt="2023-09-10T02:35:08.396" v="12928" actId="20577"/>
        <pc:sldMkLst>
          <pc:docMk/>
          <pc:sldMk cId="4031151392" sldId="518"/>
        </pc:sldMkLst>
        <pc:spChg chg="mod">
          <ac:chgData name="Theising, Adam" userId="3d7404c7-917c-4350-8197-00e5432fe388" providerId="ADAL" clId="{E4BB996A-57BF-417A-A0AF-342222181FB5}" dt="2023-09-10T02:35:08.396" v="12928" actId="20577"/>
          <ac:spMkLst>
            <pc:docMk/>
            <pc:sldMk cId="4031151392" sldId="518"/>
            <ac:spMk id="2" creationId="{7E164330-F652-DC53-AB10-BF566E6AA1E7}"/>
          </ac:spMkLst>
        </pc:spChg>
        <pc:spChg chg="mod">
          <ac:chgData name="Theising, Adam" userId="3d7404c7-917c-4350-8197-00e5432fe388" providerId="ADAL" clId="{E4BB996A-57BF-417A-A0AF-342222181FB5}" dt="2023-09-10T02:33:45.739" v="12917" actId="1076"/>
          <ac:spMkLst>
            <pc:docMk/>
            <pc:sldMk cId="4031151392" sldId="518"/>
            <ac:spMk id="11" creationId="{462E9AFE-FCE3-4594-A4DB-141C6B7644D4}"/>
          </ac:spMkLst>
        </pc:spChg>
        <pc:picChg chg="del">
          <ac:chgData name="Theising, Adam" userId="3d7404c7-917c-4350-8197-00e5432fe388" providerId="ADAL" clId="{E4BB996A-57BF-417A-A0AF-342222181FB5}" dt="2023-09-10T01:55:51.530" v="11666" actId="478"/>
          <ac:picMkLst>
            <pc:docMk/>
            <pc:sldMk cId="4031151392" sldId="518"/>
            <ac:picMk id="5" creationId="{C380ECFD-B847-AD61-E203-C52E5D08AB49}"/>
          </ac:picMkLst>
        </pc:picChg>
      </pc:sldChg>
      <pc:sldChg chg="addSp delSp modSp add del mod">
        <pc:chgData name="Theising, Adam" userId="3d7404c7-917c-4350-8197-00e5432fe388" providerId="ADAL" clId="{E4BB996A-57BF-417A-A0AF-342222181FB5}" dt="2023-09-10T01:06:46.021" v="10172" actId="47"/>
        <pc:sldMkLst>
          <pc:docMk/>
          <pc:sldMk cId="3367315232" sldId="519"/>
        </pc:sldMkLst>
        <pc:spChg chg="mod">
          <ac:chgData name="Theising, Adam" userId="3d7404c7-917c-4350-8197-00e5432fe388" providerId="ADAL" clId="{E4BB996A-57BF-417A-A0AF-342222181FB5}" dt="2023-09-10T00:41:09.855" v="10171" actId="20577"/>
          <ac:spMkLst>
            <pc:docMk/>
            <pc:sldMk cId="3367315232" sldId="519"/>
            <ac:spMk id="2" creationId="{7E164330-F652-DC53-AB10-BF566E6AA1E7}"/>
          </ac:spMkLst>
        </pc:spChg>
        <pc:spChg chg="mod">
          <ac:chgData name="Theising, Adam" userId="3d7404c7-917c-4350-8197-00e5432fe388" providerId="ADAL" clId="{E4BB996A-57BF-417A-A0AF-342222181FB5}" dt="2023-09-10T00:22:12.091" v="9692" actId="20577"/>
          <ac:spMkLst>
            <pc:docMk/>
            <pc:sldMk cId="3367315232" sldId="519"/>
            <ac:spMk id="11" creationId="{462E9AFE-FCE3-4594-A4DB-141C6B7644D4}"/>
          </ac:spMkLst>
        </pc:spChg>
        <pc:picChg chg="del mod">
          <ac:chgData name="Theising, Adam" userId="3d7404c7-917c-4350-8197-00e5432fe388" providerId="ADAL" clId="{E4BB996A-57BF-417A-A0AF-342222181FB5}" dt="2023-09-10T00:22:51.347" v="9697" actId="478"/>
          <ac:picMkLst>
            <pc:docMk/>
            <pc:sldMk cId="3367315232" sldId="519"/>
            <ac:picMk id="4" creationId="{2D81B3F7-8D78-AD56-5A11-35EA3ABBBCEE}"/>
          </ac:picMkLst>
        </pc:picChg>
        <pc:picChg chg="add mod">
          <ac:chgData name="Theising, Adam" userId="3d7404c7-917c-4350-8197-00e5432fe388" providerId="ADAL" clId="{E4BB996A-57BF-417A-A0AF-342222181FB5}" dt="2023-09-10T00:37:54.719" v="9834" actId="14100"/>
          <ac:picMkLst>
            <pc:docMk/>
            <pc:sldMk cId="3367315232" sldId="519"/>
            <ac:picMk id="5" creationId="{30B5A291-4A68-1249-453B-4439A437B7AB}"/>
          </ac:picMkLst>
        </pc:picChg>
      </pc:sldChg>
      <pc:sldChg chg="add del">
        <pc:chgData name="Theising, Adam" userId="3d7404c7-917c-4350-8197-00e5432fe388" providerId="ADAL" clId="{E4BB996A-57BF-417A-A0AF-342222181FB5}" dt="2023-09-10T00:22:00.210" v="9681"/>
        <pc:sldMkLst>
          <pc:docMk/>
          <pc:sldMk cId="2097576174" sldId="520"/>
        </pc:sldMkLst>
      </pc:sldChg>
      <pc:sldChg chg="addSp delSp modSp add mod">
        <pc:chgData name="Theising, Adam" userId="3d7404c7-917c-4350-8197-00e5432fe388" providerId="ADAL" clId="{E4BB996A-57BF-417A-A0AF-342222181FB5}" dt="2023-09-10T02:58:29.812" v="13071" actId="20577"/>
        <pc:sldMkLst>
          <pc:docMk/>
          <pc:sldMk cId="2570992542" sldId="520"/>
        </pc:sldMkLst>
        <pc:spChg chg="del mod">
          <ac:chgData name="Theising, Adam" userId="3d7404c7-917c-4350-8197-00e5432fe388" providerId="ADAL" clId="{E4BB996A-57BF-417A-A0AF-342222181FB5}" dt="2023-09-10T02:52:20.189" v="12993" actId="478"/>
          <ac:spMkLst>
            <pc:docMk/>
            <pc:sldMk cId="2570992542" sldId="520"/>
            <ac:spMk id="2" creationId="{7E164330-F652-DC53-AB10-BF566E6AA1E7}"/>
          </ac:spMkLst>
        </pc:spChg>
        <pc:spChg chg="add del mod">
          <ac:chgData name="Theising, Adam" userId="3d7404c7-917c-4350-8197-00e5432fe388" providerId="ADAL" clId="{E4BB996A-57BF-417A-A0AF-342222181FB5}" dt="2023-09-10T02:52:16.381" v="12992" actId="478"/>
          <ac:spMkLst>
            <pc:docMk/>
            <pc:sldMk cId="2570992542" sldId="520"/>
            <ac:spMk id="5" creationId="{E6A8342D-B7C2-4BCE-38C5-748642B85B0D}"/>
          </ac:spMkLst>
        </pc:spChg>
        <pc:spChg chg="mod">
          <ac:chgData name="Theising, Adam" userId="3d7404c7-917c-4350-8197-00e5432fe388" providerId="ADAL" clId="{E4BB996A-57BF-417A-A0AF-342222181FB5}" dt="2023-09-10T02:58:29.812" v="13071" actId="20577"/>
          <ac:spMkLst>
            <pc:docMk/>
            <pc:sldMk cId="2570992542" sldId="520"/>
            <ac:spMk id="11" creationId="{462E9AFE-FCE3-4594-A4DB-141C6B7644D4}"/>
          </ac:spMkLst>
        </pc:spChg>
        <pc:spChg chg="add mod">
          <ac:chgData name="Theising, Adam" userId="3d7404c7-917c-4350-8197-00e5432fe388" providerId="ADAL" clId="{E4BB996A-57BF-417A-A0AF-342222181FB5}" dt="2023-09-10T02:56:57.301" v="13030" actId="20577"/>
          <ac:spMkLst>
            <pc:docMk/>
            <pc:sldMk cId="2570992542" sldId="520"/>
            <ac:spMk id="13" creationId="{E6A2B9F1-D326-CAC0-AC1F-AA4470251288}"/>
          </ac:spMkLst>
        </pc:spChg>
        <pc:spChg chg="add mod">
          <ac:chgData name="Theising, Adam" userId="3d7404c7-917c-4350-8197-00e5432fe388" providerId="ADAL" clId="{E4BB996A-57BF-417A-A0AF-342222181FB5}" dt="2023-09-10T02:57:40.267" v="13052" actId="1076"/>
          <ac:spMkLst>
            <pc:docMk/>
            <pc:sldMk cId="2570992542" sldId="520"/>
            <ac:spMk id="14" creationId="{614C56D5-1CB6-1850-70A4-7A1A5F17FA04}"/>
          </ac:spMkLst>
        </pc:spChg>
        <pc:spChg chg="add mod">
          <ac:chgData name="Theising, Adam" userId="3d7404c7-917c-4350-8197-00e5432fe388" providerId="ADAL" clId="{E4BB996A-57BF-417A-A0AF-342222181FB5}" dt="2023-09-10T02:57:25.396" v="13048" actId="1076"/>
          <ac:spMkLst>
            <pc:docMk/>
            <pc:sldMk cId="2570992542" sldId="520"/>
            <ac:spMk id="15" creationId="{E7041580-5DAA-CA4A-B877-87D747F58971}"/>
          </ac:spMkLst>
        </pc:spChg>
        <pc:picChg chg="add del mod">
          <ac:chgData name="Theising, Adam" userId="3d7404c7-917c-4350-8197-00e5432fe388" providerId="ADAL" clId="{E4BB996A-57BF-417A-A0AF-342222181FB5}" dt="2023-09-10T02:44:17.143" v="12989" actId="478"/>
          <ac:picMkLst>
            <pc:docMk/>
            <pc:sldMk cId="2570992542" sldId="520"/>
            <ac:picMk id="4" creationId="{797276DF-0139-4861-43C5-D819BE6D74AE}"/>
          </ac:picMkLst>
        </pc:picChg>
        <pc:picChg chg="add mod">
          <ac:chgData name="Theising, Adam" userId="3d7404c7-917c-4350-8197-00e5432fe388" providerId="ADAL" clId="{E4BB996A-57BF-417A-A0AF-342222181FB5}" dt="2023-09-10T02:54:51.980" v="13006" actId="1076"/>
          <ac:picMkLst>
            <pc:docMk/>
            <pc:sldMk cId="2570992542" sldId="520"/>
            <ac:picMk id="7" creationId="{98F2A8BD-AA56-213F-AA4C-C27A3D8CE76E}"/>
          </ac:picMkLst>
        </pc:picChg>
        <pc:picChg chg="add mod">
          <ac:chgData name="Theising, Adam" userId="3d7404c7-917c-4350-8197-00e5432fe388" providerId="ADAL" clId="{E4BB996A-57BF-417A-A0AF-342222181FB5}" dt="2023-09-10T02:54:47.947" v="13004" actId="1076"/>
          <ac:picMkLst>
            <pc:docMk/>
            <pc:sldMk cId="2570992542" sldId="520"/>
            <ac:picMk id="9" creationId="{18F9CB64-911C-1AA4-6A7C-592963400EDE}"/>
          </ac:picMkLst>
        </pc:picChg>
        <pc:picChg chg="add mod">
          <ac:chgData name="Theising, Adam" userId="3d7404c7-917c-4350-8197-00e5432fe388" providerId="ADAL" clId="{E4BB996A-57BF-417A-A0AF-342222181FB5}" dt="2023-09-10T02:56:45.195" v="13015" actId="1076"/>
          <ac:picMkLst>
            <pc:docMk/>
            <pc:sldMk cId="2570992542" sldId="520"/>
            <ac:picMk id="12" creationId="{A5BB069F-B2CD-E87D-55A8-DA8B23071BCA}"/>
          </ac:picMkLst>
        </pc:picChg>
      </pc:sldChg>
      <pc:sldChg chg="add del">
        <pc:chgData name="Theising, Adam" userId="3d7404c7-917c-4350-8197-00e5432fe388" providerId="ADAL" clId="{E4BB996A-57BF-417A-A0AF-342222181FB5}" dt="2023-09-10T02:39:24.048" v="12984"/>
        <pc:sldMkLst>
          <pc:docMk/>
          <pc:sldMk cId="2347090078" sldId="521"/>
        </pc:sldMkLst>
      </pc:sldChg>
      <pc:sldChg chg="addSp delSp modSp add mod">
        <pc:chgData name="Theising, Adam" userId="3d7404c7-917c-4350-8197-00e5432fe388" providerId="ADAL" clId="{E4BB996A-57BF-417A-A0AF-342222181FB5}" dt="2023-09-10T14:43:44.109" v="17676" actId="20577"/>
        <pc:sldMkLst>
          <pc:docMk/>
          <pc:sldMk cId="2736598036" sldId="521"/>
        </pc:sldMkLst>
        <pc:spChg chg="mod">
          <ac:chgData name="Theising, Adam" userId="3d7404c7-917c-4350-8197-00e5432fe388" providerId="ADAL" clId="{E4BB996A-57BF-417A-A0AF-342222181FB5}" dt="2023-09-10T14:43:44.109" v="17676" actId="20577"/>
          <ac:spMkLst>
            <pc:docMk/>
            <pc:sldMk cId="2736598036" sldId="521"/>
            <ac:spMk id="2" creationId="{7E164330-F652-DC53-AB10-BF566E6AA1E7}"/>
          </ac:spMkLst>
        </pc:spChg>
        <pc:spChg chg="add mod">
          <ac:chgData name="Theising, Adam" userId="3d7404c7-917c-4350-8197-00e5432fe388" providerId="ADAL" clId="{E4BB996A-57BF-417A-A0AF-342222181FB5}" dt="2023-09-10T02:59:07.906" v="13077" actId="1076"/>
          <ac:spMkLst>
            <pc:docMk/>
            <pc:sldMk cId="2736598036" sldId="521"/>
            <ac:spMk id="3" creationId="{CBEBB052-6B21-899A-F013-E01FBFB0FA47}"/>
          </ac:spMkLst>
        </pc:spChg>
        <pc:spChg chg="del mod">
          <ac:chgData name="Theising, Adam" userId="3d7404c7-917c-4350-8197-00e5432fe388" providerId="ADAL" clId="{E4BB996A-57BF-417A-A0AF-342222181FB5}" dt="2023-09-10T02:58:43.331" v="13074" actId="478"/>
          <ac:spMkLst>
            <pc:docMk/>
            <pc:sldMk cId="2736598036" sldId="521"/>
            <ac:spMk id="11" creationId="{462E9AFE-FCE3-4594-A4DB-141C6B7644D4}"/>
          </ac:spMkLst>
        </pc:spChg>
      </pc:sldChg>
      <pc:sldChg chg="modSp add mod">
        <pc:chgData name="Theising, Adam" userId="3d7404c7-917c-4350-8197-00e5432fe388" providerId="ADAL" clId="{E4BB996A-57BF-417A-A0AF-342222181FB5}" dt="2023-09-10T03:21:28.600" v="14522" actId="20577"/>
        <pc:sldMkLst>
          <pc:docMk/>
          <pc:sldMk cId="937113967" sldId="522"/>
        </pc:sldMkLst>
        <pc:spChg chg="mod">
          <ac:chgData name="Theising, Adam" userId="3d7404c7-917c-4350-8197-00e5432fe388" providerId="ADAL" clId="{E4BB996A-57BF-417A-A0AF-342222181FB5}" dt="2023-09-10T03:21:28.600" v="14522" actId="20577"/>
          <ac:spMkLst>
            <pc:docMk/>
            <pc:sldMk cId="937113967" sldId="522"/>
            <ac:spMk id="2" creationId="{7E164330-F652-DC53-AB10-BF566E6AA1E7}"/>
          </ac:spMkLst>
        </pc:spChg>
      </pc:sldChg>
      <pc:sldChg chg="modSp add mod">
        <pc:chgData name="Theising, Adam" userId="3d7404c7-917c-4350-8197-00e5432fe388" providerId="ADAL" clId="{E4BB996A-57BF-417A-A0AF-342222181FB5}" dt="2023-09-10T04:06:06.504" v="16569" actId="207"/>
        <pc:sldMkLst>
          <pc:docMk/>
          <pc:sldMk cId="3941602453" sldId="523"/>
        </pc:sldMkLst>
        <pc:spChg chg="mod">
          <ac:chgData name="Theising, Adam" userId="3d7404c7-917c-4350-8197-00e5432fe388" providerId="ADAL" clId="{E4BB996A-57BF-417A-A0AF-342222181FB5}" dt="2023-09-10T04:06:06.504" v="16569" actId="207"/>
          <ac:spMkLst>
            <pc:docMk/>
            <pc:sldMk cId="3941602453" sldId="523"/>
            <ac:spMk id="2" creationId="{7E164330-F652-DC53-AB10-BF566E6AA1E7}"/>
          </ac:spMkLst>
        </pc:spChg>
      </pc:sldChg>
      <pc:sldChg chg="modSp add mod">
        <pc:chgData name="Theising, Adam" userId="3d7404c7-917c-4350-8197-00e5432fe388" providerId="ADAL" clId="{E4BB996A-57BF-417A-A0AF-342222181FB5}" dt="2023-09-10T14:43:37.785" v="17673" actId="207"/>
        <pc:sldMkLst>
          <pc:docMk/>
          <pc:sldMk cId="1664593008" sldId="524"/>
        </pc:sldMkLst>
        <pc:spChg chg="mod">
          <ac:chgData name="Theising, Adam" userId="3d7404c7-917c-4350-8197-00e5432fe388" providerId="ADAL" clId="{E4BB996A-57BF-417A-A0AF-342222181FB5}" dt="2023-09-10T14:43:37.785" v="17673" actId="207"/>
          <ac:spMkLst>
            <pc:docMk/>
            <pc:sldMk cId="1664593008" sldId="524"/>
            <ac:spMk id="2" creationId="{7E164330-F652-DC53-AB10-BF566E6AA1E7}"/>
          </ac:spMkLst>
        </pc:spChg>
      </pc:sldChg>
      <pc:sldChg chg="addSp modSp add mod">
        <pc:chgData name="Theising, Adam" userId="3d7404c7-917c-4350-8197-00e5432fe388" providerId="ADAL" clId="{E4BB996A-57BF-417A-A0AF-342222181FB5}" dt="2023-09-10T14:54:19.109" v="17689" actId="313"/>
        <pc:sldMkLst>
          <pc:docMk/>
          <pc:sldMk cId="693673843" sldId="525"/>
        </pc:sldMkLst>
        <pc:spChg chg="mod">
          <ac:chgData name="Theising, Adam" userId="3d7404c7-917c-4350-8197-00e5432fe388" providerId="ADAL" clId="{E4BB996A-57BF-417A-A0AF-342222181FB5}" dt="2023-09-10T14:54:19.109" v="17689" actId="313"/>
          <ac:spMkLst>
            <pc:docMk/>
            <pc:sldMk cId="693673843" sldId="525"/>
            <ac:spMk id="2" creationId="{7E164330-F652-DC53-AB10-BF566E6AA1E7}"/>
          </ac:spMkLst>
        </pc:spChg>
        <pc:spChg chg="add mod">
          <ac:chgData name="Theising, Adam" userId="3d7404c7-917c-4350-8197-00e5432fe388" providerId="ADAL" clId="{E4BB996A-57BF-417A-A0AF-342222181FB5}" dt="2023-09-10T04:07:40.795" v="16576" actId="1076"/>
          <ac:spMkLst>
            <pc:docMk/>
            <pc:sldMk cId="693673843" sldId="525"/>
            <ac:spMk id="7" creationId="{48249890-DCB1-4821-04F7-F7F99637D28B}"/>
          </ac:spMkLst>
        </pc:spChg>
        <pc:picChg chg="add mod">
          <ac:chgData name="Theising, Adam" userId="3d7404c7-917c-4350-8197-00e5432fe388" providerId="ADAL" clId="{E4BB996A-57BF-417A-A0AF-342222181FB5}" dt="2023-09-10T03:48:46.814" v="15440" actId="1076"/>
          <ac:picMkLst>
            <pc:docMk/>
            <pc:sldMk cId="693673843" sldId="525"/>
            <ac:picMk id="5" creationId="{7E0C5798-D262-9CB8-0852-6508AC467628}"/>
          </ac:picMkLst>
        </pc:picChg>
      </pc:sldChg>
      <pc:sldChg chg="addSp delSp modSp add mod">
        <pc:chgData name="Theising, Adam" userId="3d7404c7-917c-4350-8197-00e5432fe388" providerId="ADAL" clId="{E4BB996A-57BF-417A-A0AF-342222181FB5}" dt="2023-09-10T15:08:34.008" v="18038" actId="20577"/>
        <pc:sldMkLst>
          <pc:docMk/>
          <pc:sldMk cId="1314543484" sldId="526"/>
        </pc:sldMkLst>
        <pc:spChg chg="mod">
          <ac:chgData name="Theising, Adam" userId="3d7404c7-917c-4350-8197-00e5432fe388" providerId="ADAL" clId="{E4BB996A-57BF-417A-A0AF-342222181FB5}" dt="2023-09-10T15:08:34.008" v="18038" actId="20577"/>
          <ac:spMkLst>
            <pc:docMk/>
            <pc:sldMk cId="1314543484" sldId="526"/>
            <ac:spMk id="2" creationId="{7E164330-F652-DC53-AB10-BF566E6AA1E7}"/>
          </ac:spMkLst>
        </pc:spChg>
        <pc:picChg chg="del">
          <ac:chgData name="Theising, Adam" userId="3d7404c7-917c-4350-8197-00e5432fe388" providerId="ADAL" clId="{E4BB996A-57BF-417A-A0AF-342222181FB5}" dt="2023-09-10T03:58:34.892" v="16202" actId="478"/>
          <ac:picMkLst>
            <pc:docMk/>
            <pc:sldMk cId="1314543484" sldId="526"/>
            <ac:picMk id="5" creationId="{7E0C5798-D262-9CB8-0852-6508AC467628}"/>
          </ac:picMkLst>
        </pc:picChg>
        <pc:picChg chg="add mod">
          <ac:chgData name="Theising, Adam" userId="3d7404c7-917c-4350-8197-00e5432fe388" providerId="ADAL" clId="{E4BB996A-57BF-417A-A0AF-342222181FB5}" dt="2023-09-10T15:08:15.022" v="17993" actId="1076"/>
          <ac:picMkLst>
            <pc:docMk/>
            <pc:sldMk cId="1314543484" sldId="526"/>
            <ac:picMk id="6" creationId="{4CC60EC8-C646-89B4-EA3A-1AACCB0BC043}"/>
          </ac:picMkLst>
        </pc:picChg>
      </pc:sldChg>
      <pc:sldChg chg="addSp delSp modSp add mod">
        <pc:chgData name="Theising, Adam" userId="3d7404c7-917c-4350-8197-00e5432fe388" providerId="ADAL" clId="{E4BB996A-57BF-417A-A0AF-342222181FB5}" dt="2023-09-10T14:29:17.185" v="17421" actId="20577"/>
        <pc:sldMkLst>
          <pc:docMk/>
          <pc:sldMk cId="2207424333" sldId="527"/>
        </pc:sldMkLst>
        <pc:spChg chg="mod">
          <ac:chgData name="Theising, Adam" userId="3d7404c7-917c-4350-8197-00e5432fe388" providerId="ADAL" clId="{E4BB996A-57BF-417A-A0AF-342222181FB5}" dt="2023-09-10T14:29:17.185" v="17421" actId="20577"/>
          <ac:spMkLst>
            <pc:docMk/>
            <pc:sldMk cId="2207424333" sldId="527"/>
            <ac:spMk id="2" creationId="{7E164330-F652-DC53-AB10-BF566E6AA1E7}"/>
          </ac:spMkLst>
        </pc:spChg>
        <pc:spChg chg="del">
          <ac:chgData name="Theising, Adam" userId="3d7404c7-917c-4350-8197-00e5432fe388" providerId="ADAL" clId="{E4BB996A-57BF-417A-A0AF-342222181FB5}" dt="2023-09-10T14:23:54.369" v="16856" actId="478"/>
          <ac:spMkLst>
            <pc:docMk/>
            <pc:sldMk cId="2207424333" sldId="527"/>
            <ac:spMk id="3" creationId="{3E443DC0-574C-9280-018D-CBE46F599C12}"/>
          </ac:spMkLst>
        </pc:spChg>
        <pc:spChg chg="del">
          <ac:chgData name="Theising, Adam" userId="3d7404c7-917c-4350-8197-00e5432fe388" providerId="ADAL" clId="{E4BB996A-57BF-417A-A0AF-342222181FB5}" dt="2023-09-10T14:23:53.081" v="16855" actId="478"/>
          <ac:spMkLst>
            <pc:docMk/>
            <pc:sldMk cId="2207424333" sldId="527"/>
            <ac:spMk id="4" creationId="{9D155D81-AAE3-DE40-D802-07DD38D097A2}"/>
          </ac:spMkLst>
        </pc:spChg>
        <pc:spChg chg="mod">
          <ac:chgData name="Theising, Adam" userId="3d7404c7-917c-4350-8197-00e5432fe388" providerId="ADAL" clId="{E4BB996A-57BF-417A-A0AF-342222181FB5}" dt="2023-09-10T14:23:34.762" v="16853" actId="20577"/>
          <ac:spMkLst>
            <pc:docMk/>
            <pc:sldMk cId="2207424333" sldId="527"/>
            <ac:spMk id="11" creationId="{462E9AFE-FCE3-4594-A4DB-141C6B7644D4}"/>
          </ac:spMkLst>
        </pc:spChg>
        <pc:picChg chg="add mod">
          <ac:chgData name="Theising, Adam" userId="3d7404c7-917c-4350-8197-00e5432fe388" providerId="ADAL" clId="{E4BB996A-57BF-417A-A0AF-342222181FB5}" dt="2023-09-10T14:28:50.223" v="17369" actId="1076"/>
          <ac:picMkLst>
            <pc:docMk/>
            <pc:sldMk cId="2207424333" sldId="527"/>
            <ac:picMk id="6" creationId="{FF35BD7C-4A62-260E-22DA-1244A525B5B1}"/>
          </ac:picMkLst>
        </pc:picChg>
      </pc:sldChg>
      <pc:sldChg chg="modSp add del mod">
        <pc:chgData name="Theising, Adam" userId="3d7404c7-917c-4350-8197-00e5432fe388" providerId="ADAL" clId="{E4BB996A-57BF-417A-A0AF-342222181FB5}" dt="2023-09-10T15:01:12.584" v="17691" actId="47"/>
        <pc:sldMkLst>
          <pc:docMk/>
          <pc:sldMk cId="1213171394" sldId="528"/>
        </pc:sldMkLst>
        <pc:spChg chg="mod">
          <ac:chgData name="Theising, Adam" userId="3d7404c7-917c-4350-8197-00e5432fe388" providerId="ADAL" clId="{E4BB996A-57BF-417A-A0AF-342222181FB5}" dt="2023-09-10T14:53:54.843" v="17685" actId="20577"/>
          <ac:spMkLst>
            <pc:docMk/>
            <pc:sldMk cId="1213171394" sldId="528"/>
            <ac:spMk id="3" creationId="{CBEBB052-6B21-899A-F013-E01FBFB0FA47}"/>
          </ac:spMkLst>
        </pc:spChg>
      </pc:sldChg>
      <pc:sldChg chg="addSp delSp modSp add mod">
        <pc:chgData name="Theising, Adam" userId="3d7404c7-917c-4350-8197-00e5432fe388" providerId="ADAL" clId="{E4BB996A-57BF-417A-A0AF-342222181FB5}" dt="2023-09-10T17:25:19.486" v="19169" actId="6549"/>
        <pc:sldMkLst>
          <pc:docMk/>
          <pc:sldMk cId="2748902780" sldId="529"/>
        </pc:sldMkLst>
        <pc:spChg chg="del">
          <ac:chgData name="Theising, Adam" userId="3d7404c7-917c-4350-8197-00e5432fe388" providerId="ADAL" clId="{E4BB996A-57BF-417A-A0AF-342222181FB5}" dt="2023-09-10T16:19:33.477" v="18039" actId="478"/>
          <ac:spMkLst>
            <pc:docMk/>
            <pc:sldMk cId="2748902780" sldId="529"/>
            <ac:spMk id="2" creationId="{7E164330-F652-DC53-AB10-BF566E6AA1E7}"/>
          </ac:spMkLst>
        </pc:spChg>
        <pc:spChg chg="mod">
          <ac:chgData name="Theising, Adam" userId="3d7404c7-917c-4350-8197-00e5432fe388" providerId="ADAL" clId="{E4BB996A-57BF-417A-A0AF-342222181FB5}" dt="2023-09-10T15:02:22.952" v="17742" actId="1076"/>
          <ac:spMkLst>
            <pc:docMk/>
            <pc:sldMk cId="2748902780" sldId="529"/>
            <ac:spMk id="3" creationId="{CBEBB052-6B21-899A-F013-E01FBFB0FA47}"/>
          </ac:spMkLst>
        </pc:spChg>
        <pc:spChg chg="add del mod">
          <ac:chgData name="Theising, Adam" userId="3d7404c7-917c-4350-8197-00e5432fe388" providerId="ADAL" clId="{E4BB996A-57BF-417A-A0AF-342222181FB5}" dt="2023-09-10T16:21:39.916" v="18084" actId="478"/>
          <ac:spMkLst>
            <pc:docMk/>
            <pc:sldMk cId="2748902780" sldId="529"/>
            <ac:spMk id="4" creationId="{18781B3A-870B-08A3-01E3-465F49C97017}"/>
          </ac:spMkLst>
        </pc:spChg>
        <pc:spChg chg="add del mod">
          <ac:chgData name="Theising, Adam" userId="3d7404c7-917c-4350-8197-00e5432fe388" providerId="ADAL" clId="{E4BB996A-57BF-417A-A0AF-342222181FB5}" dt="2023-09-10T16:21:50.341" v="18087" actId="478"/>
          <ac:spMkLst>
            <pc:docMk/>
            <pc:sldMk cId="2748902780" sldId="529"/>
            <ac:spMk id="5" creationId="{A555A911-87C0-3E20-F615-53DD37E863F3}"/>
          </ac:spMkLst>
        </pc:spChg>
        <pc:spChg chg="add mod">
          <ac:chgData name="Theising, Adam" userId="3d7404c7-917c-4350-8197-00e5432fe388" providerId="ADAL" clId="{E4BB996A-57BF-417A-A0AF-342222181FB5}" dt="2023-09-10T17:25:19.486" v="19169" actId="6549"/>
          <ac:spMkLst>
            <pc:docMk/>
            <pc:sldMk cId="2748902780" sldId="529"/>
            <ac:spMk id="7" creationId="{211E6FD1-F4EC-4EBA-8AEB-DF5DBF28E0E6}"/>
          </ac:spMkLst>
        </pc:spChg>
        <pc:picChg chg="del">
          <ac:chgData name="Theising, Adam" userId="3d7404c7-917c-4350-8197-00e5432fe388" providerId="ADAL" clId="{E4BB996A-57BF-417A-A0AF-342222181FB5}" dt="2023-09-10T16:19:35.036" v="18040" actId="478"/>
          <ac:picMkLst>
            <pc:docMk/>
            <pc:sldMk cId="2748902780" sldId="529"/>
            <ac:picMk id="6" creationId="{4CC60EC8-C646-89B4-EA3A-1AACCB0BC043}"/>
          </ac:picMkLst>
        </pc:picChg>
        <pc:picChg chg="add mod">
          <ac:chgData name="Theising, Adam" userId="3d7404c7-917c-4350-8197-00e5432fe388" providerId="ADAL" clId="{E4BB996A-57BF-417A-A0AF-342222181FB5}" dt="2023-09-10T16:33:05.666" v="18726" actId="1076"/>
          <ac:picMkLst>
            <pc:docMk/>
            <pc:sldMk cId="2748902780" sldId="529"/>
            <ac:picMk id="9" creationId="{B1EEA44B-3EB7-4C01-AEB4-C4CF90A47A93}"/>
          </ac:picMkLst>
        </pc:picChg>
      </pc:sldChg>
      <pc:sldChg chg="addSp modSp add mod">
        <pc:chgData name="Theising, Adam" userId="3d7404c7-917c-4350-8197-00e5432fe388" providerId="ADAL" clId="{E4BB996A-57BF-417A-A0AF-342222181FB5}" dt="2023-09-10T15:07:15.222" v="17991" actId="1076"/>
        <pc:sldMkLst>
          <pc:docMk/>
          <pc:sldMk cId="444729521" sldId="530"/>
        </pc:sldMkLst>
        <pc:spChg chg="mod">
          <ac:chgData name="Theising, Adam" userId="3d7404c7-917c-4350-8197-00e5432fe388" providerId="ADAL" clId="{E4BB996A-57BF-417A-A0AF-342222181FB5}" dt="2023-09-10T15:07:15.222" v="17991" actId="1076"/>
          <ac:spMkLst>
            <pc:docMk/>
            <pc:sldMk cId="444729521" sldId="530"/>
            <ac:spMk id="2" creationId="{7E164330-F652-DC53-AB10-BF566E6AA1E7}"/>
          </ac:spMkLst>
        </pc:spChg>
        <pc:picChg chg="add mod">
          <ac:chgData name="Theising, Adam" userId="3d7404c7-917c-4350-8197-00e5432fe388" providerId="ADAL" clId="{E4BB996A-57BF-417A-A0AF-342222181FB5}" dt="2023-09-10T15:05:37.015" v="17953" actId="1076"/>
          <ac:picMkLst>
            <pc:docMk/>
            <pc:sldMk cId="444729521" sldId="530"/>
            <ac:picMk id="4" creationId="{ABCA5D5D-ED44-DE1C-189D-C01039EF09A5}"/>
          </ac:picMkLst>
        </pc:picChg>
      </pc:sldChg>
      <pc:sldChg chg="new del ord">
        <pc:chgData name="Theising, Adam" userId="3d7404c7-917c-4350-8197-00e5432fe388" providerId="ADAL" clId="{E4BB996A-57BF-417A-A0AF-342222181FB5}" dt="2023-09-10T15:02:59.852" v="17747" actId="680"/>
        <pc:sldMkLst>
          <pc:docMk/>
          <pc:sldMk cId="2544961111" sldId="530"/>
        </pc:sldMkLst>
      </pc:sldChg>
      <pc:sldChg chg="new del">
        <pc:chgData name="Theising, Adam" userId="3d7404c7-917c-4350-8197-00e5432fe388" providerId="ADAL" clId="{E4BB996A-57BF-417A-A0AF-342222181FB5}" dt="2023-09-10T15:03:04.526" v="17749" actId="680"/>
        <pc:sldMkLst>
          <pc:docMk/>
          <pc:sldMk cId="2901334916" sldId="530"/>
        </pc:sldMkLst>
      </pc:sldChg>
      <pc:sldChg chg="delSp modSp add mod ord">
        <pc:chgData name="Theising, Adam" userId="3d7404c7-917c-4350-8197-00e5432fe388" providerId="ADAL" clId="{E4BB996A-57BF-417A-A0AF-342222181FB5}" dt="2023-09-10T19:28:29.345" v="20604" actId="113"/>
        <pc:sldMkLst>
          <pc:docMk/>
          <pc:sldMk cId="2569675812" sldId="531"/>
        </pc:sldMkLst>
        <pc:spChg chg="mod">
          <ac:chgData name="Theising, Adam" userId="3d7404c7-917c-4350-8197-00e5432fe388" providerId="ADAL" clId="{E4BB996A-57BF-417A-A0AF-342222181FB5}" dt="2023-09-10T19:28:29.345" v="20604" actId="113"/>
          <ac:spMkLst>
            <pc:docMk/>
            <pc:sldMk cId="2569675812" sldId="531"/>
            <ac:spMk id="7" creationId="{211E6FD1-F4EC-4EBA-8AEB-DF5DBF28E0E6}"/>
          </ac:spMkLst>
        </pc:spChg>
        <pc:picChg chg="del">
          <ac:chgData name="Theising, Adam" userId="3d7404c7-917c-4350-8197-00e5432fe388" providerId="ADAL" clId="{E4BB996A-57BF-417A-A0AF-342222181FB5}" dt="2023-09-10T16:43:18.665" v="18900" actId="478"/>
          <ac:picMkLst>
            <pc:docMk/>
            <pc:sldMk cId="2569675812" sldId="531"/>
            <ac:picMk id="9" creationId="{B1EEA44B-3EB7-4C01-AEB4-C4CF90A47A93}"/>
          </ac:picMkLst>
        </pc:picChg>
      </pc:sldChg>
      <pc:sldChg chg="modSp add mod">
        <pc:chgData name="Theising, Adam" userId="3d7404c7-917c-4350-8197-00e5432fe388" providerId="ADAL" clId="{E4BB996A-57BF-417A-A0AF-342222181FB5}" dt="2023-09-10T16:54:45.948" v="19042" actId="20577"/>
        <pc:sldMkLst>
          <pc:docMk/>
          <pc:sldMk cId="3066877193" sldId="532"/>
        </pc:sldMkLst>
        <pc:spChg chg="mod">
          <ac:chgData name="Theising, Adam" userId="3d7404c7-917c-4350-8197-00e5432fe388" providerId="ADAL" clId="{E4BB996A-57BF-417A-A0AF-342222181FB5}" dt="2023-09-10T16:54:45.948" v="19042" actId="20577"/>
          <ac:spMkLst>
            <pc:docMk/>
            <pc:sldMk cId="3066877193" sldId="532"/>
            <ac:spMk id="7" creationId="{211E6FD1-F4EC-4EBA-8AEB-DF5DBF28E0E6}"/>
          </ac:spMkLst>
        </pc:spChg>
      </pc:sldChg>
      <pc:sldChg chg="modSp add mod">
        <pc:chgData name="Theising, Adam" userId="3d7404c7-917c-4350-8197-00e5432fe388" providerId="ADAL" clId="{E4BB996A-57BF-417A-A0AF-342222181FB5}" dt="2023-09-10T18:16:54.094" v="19690" actId="20577"/>
        <pc:sldMkLst>
          <pc:docMk/>
          <pc:sldMk cId="3470791208" sldId="533"/>
        </pc:sldMkLst>
        <pc:spChg chg="mod">
          <ac:chgData name="Theising, Adam" userId="3d7404c7-917c-4350-8197-00e5432fe388" providerId="ADAL" clId="{E4BB996A-57BF-417A-A0AF-342222181FB5}" dt="2023-09-10T18:16:54.094" v="19690" actId="20577"/>
          <ac:spMkLst>
            <pc:docMk/>
            <pc:sldMk cId="3470791208" sldId="533"/>
            <ac:spMk id="7" creationId="{211E6FD1-F4EC-4EBA-8AEB-DF5DBF28E0E6}"/>
          </ac:spMkLst>
        </pc:spChg>
      </pc:sldChg>
      <pc:sldChg chg="addSp delSp modSp add mod">
        <pc:chgData name="Theising, Adam" userId="3d7404c7-917c-4350-8197-00e5432fe388" providerId="ADAL" clId="{E4BB996A-57BF-417A-A0AF-342222181FB5}" dt="2023-09-10T18:41:44.161" v="19730" actId="478"/>
        <pc:sldMkLst>
          <pc:docMk/>
          <pc:sldMk cId="2753096693" sldId="534"/>
        </pc:sldMkLst>
        <pc:spChg chg="mod">
          <ac:chgData name="Theising, Adam" userId="3d7404c7-917c-4350-8197-00e5432fe388" providerId="ADAL" clId="{E4BB996A-57BF-417A-A0AF-342222181FB5}" dt="2023-09-10T17:19:27.734" v="19128" actId="1076"/>
          <ac:spMkLst>
            <pc:docMk/>
            <pc:sldMk cId="2753096693" sldId="534"/>
            <ac:spMk id="7" creationId="{211E6FD1-F4EC-4EBA-8AEB-DF5DBF28E0E6}"/>
          </ac:spMkLst>
        </pc:spChg>
        <pc:picChg chg="add mod">
          <ac:chgData name="Theising, Adam" userId="3d7404c7-917c-4350-8197-00e5432fe388" providerId="ADAL" clId="{E4BB996A-57BF-417A-A0AF-342222181FB5}" dt="2023-09-10T18:36:50.545" v="19729" actId="1076"/>
          <ac:picMkLst>
            <pc:docMk/>
            <pc:sldMk cId="2753096693" sldId="534"/>
            <ac:picMk id="4" creationId="{DC63F6A5-9237-FFB7-AA0F-70A7B4DB680E}"/>
          </ac:picMkLst>
        </pc:picChg>
        <pc:picChg chg="add del mod">
          <ac:chgData name="Theising, Adam" userId="3d7404c7-917c-4350-8197-00e5432fe388" providerId="ADAL" clId="{E4BB996A-57BF-417A-A0AF-342222181FB5}" dt="2023-09-10T18:41:44.161" v="19730" actId="478"/>
          <ac:picMkLst>
            <pc:docMk/>
            <pc:sldMk cId="2753096693" sldId="534"/>
            <ac:picMk id="6" creationId="{2C33EB39-03BE-F6B2-23B9-DFD898D4F2AB}"/>
          </ac:picMkLst>
        </pc:picChg>
      </pc:sldChg>
      <pc:sldChg chg="addSp delSp modSp mod">
        <pc:chgData name="Theising, Adam" userId="3d7404c7-917c-4350-8197-00e5432fe388" providerId="ADAL" clId="{E4BB996A-57BF-417A-A0AF-342222181FB5}" dt="2023-09-10T18:44:05.776" v="19768" actId="14100"/>
        <pc:sldMkLst>
          <pc:docMk/>
          <pc:sldMk cId="1106843782" sldId="535"/>
        </pc:sldMkLst>
        <pc:spChg chg="add mod">
          <ac:chgData name="Theising, Adam" userId="3d7404c7-917c-4350-8197-00e5432fe388" providerId="ADAL" clId="{E4BB996A-57BF-417A-A0AF-342222181FB5}" dt="2023-09-10T18:44:05.776" v="19768" actId="14100"/>
          <ac:spMkLst>
            <pc:docMk/>
            <pc:sldMk cId="1106843782" sldId="535"/>
            <ac:spMk id="18" creationId="{BB7CC2E9-8AF6-077A-E2FB-63154396CB52}"/>
          </ac:spMkLst>
        </pc:spChg>
        <pc:picChg chg="mod">
          <ac:chgData name="Theising, Adam" userId="3d7404c7-917c-4350-8197-00e5432fe388" providerId="ADAL" clId="{E4BB996A-57BF-417A-A0AF-342222181FB5}" dt="2023-09-10T18:36:36.650" v="19728" actId="1076"/>
          <ac:picMkLst>
            <pc:docMk/>
            <pc:sldMk cId="1106843782" sldId="535"/>
            <ac:picMk id="4" creationId="{DC63F6A5-9237-FFB7-AA0F-70A7B4DB680E}"/>
          </ac:picMkLst>
        </pc:picChg>
        <pc:picChg chg="add del mod">
          <ac:chgData name="Theising, Adam" userId="3d7404c7-917c-4350-8197-00e5432fe388" providerId="ADAL" clId="{E4BB996A-57BF-417A-A0AF-342222181FB5}" dt="2023-09-10T18:19:06.022" v="19696" actId="478"/>
          <ac:picMkLst>
            <pc:docMk/>
            <pc:sldMk cId="1106843782" sldId="535"/>
            <ac:picMk id="5" creationId="{190E3B9D-958F-C845-E123-21478E20F971}"/>
          </ac:picMkLst>
        </pc:picChg>
        <pc:picChg chg="del">
          <ac:chgData name="Theising, Adam" userId="3d7404c7-917c-4350-8197-00e5432fe388" providerId="ADAL" clId="{E4BB996A-57BF-417A-A0AF-342222181FB5}" dt="2023-09-10T18:18:29.952" v="19693" actId="478"/>
          <ac:picMkLst>
            <pc:docMk/>
            <pc:sldMk cId="1106843782" sldId="535"/>
            <ac:picMk id="6" creationId="{2C33EB39-03BE-F6B2-23B9-DFD898D4F2AB}"/>
          </ac:picMkLst>
        </pc:picChg>
        <pc:picChg chg="add mod">
          <ac:chgData name="Theising, Adam" userId="3d7404c7-917c-4350-8197-00e5432fe388" providerId="ADAL" clId="{E4BB996A-57BF-417A-A0AF-342222181FB5}" dt="2023-09-10T18:36:23.914" v="19725" actId="1076"/>
          <ac:picMkLst>
            <pc:docMk/>
            <pc:sldMk cId="1106843782" sldId="535"/>
            <ac:picMk id="9" creationId="{BFF8A8EE-984E-7530-85B2-B712DF6BA9E2}"/>
          </ac:picMkLst>
        </pc:picChg>
        <pc:picChg chg="add mod">
          <ac:chgData name="Theising, Adam" userId="3d7404c7-917c-4350-8197-00e5432fe388" providerId="ADAL" clId="{E4BB996A-57BF-417A-A0AF-342222181FB5}" dt="2023-09-10T18:36:25.602" v="19726" actId="1076"/>
          <ac:picMkLst>
            <pc:docMk/>
            <pc:sldMk cId="1106843782" sldId="535"/>
            <ac:picMk id="11" creationId="{876A3C70-417F-1225-4DC1-D078C8E6AAE0}"/>
          </ac:picMkLst>
        </pc:picChg>
        <pc:picChg chg="add del mod">
          <ac:chgData name="Theising, Adam" userId="3d7404c7-917c-4350-8197-00e5432fe388" providerId="ADAL" clId="{E4BB996A-57BF-417A-A0AF-342222181FB5}" dt="2023-09-10T18:35:39.094" v="19718" actId="22"/>
          <ac:picMkLst>
            <pc:docMk/>
            <pc:sldMk cId="1106843782" sldId="535"/>
            <ac:picMk id="13" creationId="{3E5F8F02-4389-94EE-97C0-AC289588B638}"/>
          </ac:picMkLst>
        </pc:picChg>
        <pc:picChg chg="add del mod">
          <ac:chgData name="Theising, Adam" userId="3d7404c7-917c-4350-8197-00e5432fe388" providerId="ADAL" clId="{E4BB996A-57BF-417A-A0AF-342222181FB5}" dt="2023-09-10T18:36:09.132" v="19722" actId="22"/>
          <ac:picMkLst>
            <pc:docMk/>
            <pc:sldMk cId="1106843782" sldId="535"/>
            <ac:picMk id="15" creationId="{9B81A430-E3C0-CDC2-D7DC-0030E3321455}"/>
          </ac:picMkLst>
        </pc:picChg>
        <pc:picChg chg="add mod">
          <ac:chgData name="Theising, Adam" userId="3d7404c7-917c-4350-8197-00e5432fe388" providerId="ADAL" clId="{E4BB996A-57BF-417A-A0AF-342222181FB5}" dt="2023-09-10T18:36:29.297" v="19727" actId="1076"/>
          <ac:picMkLst>
            <pc:docMk/>
            <pc:sldMk cId="1106843782" sldId="535"/>
            <ac:picMk id="17" creationId="{F9D59EE9-DB20-ACEE-CFE7-DA125FE53EFC}"/>
          </ac:picMkLst>
        </pc:picChg>
      </pc:sldChg>
      <pc:sldChg chg="addSp delSp modSp add mod">
        <pc:chgData name="Theising, Adam" userId="3d7404c7-917c-4350-8197-00e5432fe388" providerId="ADAL" clId="{E4BB996A-57BF-417A-A0AF-342222181FB5}" dt="2023-09-10T18:43:21.186" v="19755" actId="1582"/>
        <pc:sldMkLst>
          <pc:docMk/>
          <pc:sldMk cId="3113779007" sldId="536"/>
        </pc:sldMkLst>
        <pc:spChg chg="add mod">
          <ac:chgData name="Theising, Adam" userId="3d7404c7-917c-4350-8197-00e5432fe388" providerId="ADAL" clId="{E4BB996A-57BF-417A-A0AF-342222181FB5}" dt="2023-09-10T18:43:21.186" v="19755" actId="1582"/>
          <ac:spMkLst>
            <pc:docMk/>
            <pc:sldMk cId="3113779007" sldId="536"/>
            <ac:spMk id="2" creationId="{A556FA8B-5417-20FA-BC92-5F247D784348}"/>
          </ac:spMkLst>
        </pc:spChg>
        <pc:picChg chg="del">
          <ac:chgData name="Theising, Adam" userId="3d7404c7-917c-4350-8197-00e5432fe388" providerId="ADAL" clId="{E4BB996A-57BF-417A-A0AF-342222181FB5}" dt="2023-09-10T18:41:52.298" v="19732" actId="478"/>
          <ac:picMkLst>
            <pc:docMk/>
            <pc:sldMk cId="3113779007" sldId="536"/>
            <ac:picMk id="17" creationId="{F9D59EE9-DB20-ACEE-CFE7-DA125FE53EFC}"/>
          </ac:picMkLst>
        </pc:picChg>
      </pc:sldChg>
      <pc:sldChg chg="addSp delSp modSp add mod">
        <pc:chgData name="Theising, Adam" userId="3d7404c7-917c-4350-8197-00e5432fe388" providerId="ADAL" clId="{E4BB996A-57BF-417A-A0AF-342222181FB5}" dt="2023-09-10T18:43:49.104" v="19764" actId="14100"/>
        <pc:sldMkLst>
          <pc:docMk/>
          <pc:sldMk cId="3945280946" sldId="537"/>
        </pc:sldMkLst>
        <pc:spChg chg="add mod">
          <ac:chgData name="Theising, Adam" userId="3d7404c7-917c-4350-8197-00e5432fe388" providerId="ADAL" clId="{E4BB996A-57BF-417A-A0AF-342222181FB5}" dt="2023-09-10T18:43:49.104" v="19764" actId="14100"/>
          <ac:spMkLst>
            <pc:docMk/>
            <pc:sldMk cId="3945280946" sldId="537"/>
            <ac:spMk id="2" creationId="{1BD0653D-1BEB-82E7-168E-347F0A8B5256}"/>
          </ac:spMkLst>
        </pc:spChg>
        <pc:picChg chg="mod">
          <ac:chgData name="Theising, Adam" userId="3d7404c7-917c-4350-8197-00e5432fe388" providerId="ADAL" clId="{E4BB996A-57BF-417A-A0AF-342222181FB5}" dt="2023-09-10T18:43:45.226" v="19762" actId="14100"/>
          <ac:picMkLst>
            <pc:docMk/>
            <pc:sldMk cId="3945280946" sldId="537"/>
            <ac:picMk id="9" creationId="{BFF8A8EE-984E-7530-85B2-B712DF6BA9E2}"/>
          </ac:picMkLst>
        </pc:picChg>
        <pc:picChg chg="del">
          <ac:chgData name="Theising, Adam" userId="3d7404c7-917c-4350-8197-00e5432fe388" providerId="ADAL" clId="{E4BB996A-57BF-417A-A0AF-342222181FB5}" dt="2023-09-10T18:42:04.185" v="19734" actId="478"/>
          <ac:picMkLst>
            <pc:docMk/>
            <pc:sldMk cId="3945280946" sldId="537"/>
            <ac:picMk id="11" creationId="{876A3C70-417F-1225-4DC1-D078C8E6AAE0}"/>
          </ac:picMkLst>
        </pc:picChg>
      </pc:sldChg>
      <pc:sldChg chg="addSp delSp modSp add mod ord">
        <pc:chgData name="Theising, Adam" userId="3d7404c7-917c-4350-8197-00e5432fe388" providerId="ADAL" clId="{E4BB996A-57BF-417A-A0AF-342222181FB5}" dt="2023-09-10T19:20:20.384" v="20488" actId="20577"/>
        <pc:sldMkLst>
          <pc:docMk/>
          <pc:sldMk cId="895155932" sldId="538"/>
        </pc:sldMkLst>
        <pc:spChg chg="add del">
          <ac:chgData name="Theising, Adam" userId="3d7404c7-917c-4350-8197-00e5432fe388" providerId="ADAL" clId="{E4BB996A-57BF-417A-A0AF-342222181FB5}" dt="2023-09-10T18:52:16.805" v="19771" actId="22"/>
          <ac:spMkLst>
            <pc:docMk/>
            <pc:sldMk cId="895155932" sldId="538"/>
            <ac:spMk id="5" creationId="{81BCDCA9-FB00-B1BE-1EBC-011BFC893DF4}"/>
          </ac:spMkLst>
        </pc:spChg>
        <pc:spChg chg="add mod">
          <ac:chgData name="Theising, Adam" userId="3d7404c7-917c-4350-8197-00e5432fe388" providerId="ADAL" clId="{E4BB996A-57BF-417A-A0AF-342222181FB5}" dt="2023-09-10T19:20:20.384" v="20488" actId="20577"/>
          <ac:spMkLst>
            <pc:docMk/>
            <pc:sldMk cId="895155932" sldId="538"/>
            <ac:spMk id="9" creationId="{70A25EDC-E994-F7D7-660D-B20D8EF42648}"/>
          </ac:spMkLst>
        </pc:spChg>
        <pc:picChg chg="mod">
          <ac:chgData name="Theising, Adam" userId="3d7404c7-917c-4350-8197-00e5432fe388" providerId="ADAL" clId="{E4BB996A-57BF-417A-A0AF-342222181FB5}" dt="2023-09-10T18:53:32.480" v="19786" actId="1076"/>
          <ac:picMkLst>
            <pc:docMk/>
            <pc:sldMk cId="895155932" sldId="538"/>
            <ac:picMk id="4" creationId="{DC63F6A5-9237-FFB7-AA0F-70A7B4DB680E}"/>
          </ac:picMkLst>
        </pc:picChg>
        <pc:picChg chg="add mod">
          <ac:chgData name="Theising, Adam" userId="3d7404c7-917c-4350-8197-00e5432fe388" providerId="ADAL" clId="{E4BB996A-57BF-417A-A0AF-342222181FB5}" dt="2023-09-10T18:53:09.543" v="19782" actId="692"/>
          <ac:picMkLst>
            <pc:docMk/>
            <pc:sldMk cId="895155932" sldId="538"/>
            <ac:picMk id="8" creationId="{0200F9FB-9734-8718-5726-FBC182E3F63B}"/>
          </ac:picMkLst>
        </pc:picChg>
      </pc:sldChg>
      <pc:sldChg chg="addSp delSp modSp add mod">
        <pc:chgData name="Theising, Adam" userId="3d7404c7-917c-4350-8197-00e5432fe388" providerId="ADAL" clId="{E4BB996A-57BF-417A-A0AF-342222181FB5}" dt="2023-09-10T19:00:02.357" v="19815" actId="1076"/>
        <pc:sldMkLst>
          <pc:docMk/>
          <pc:sldMk cId="3519508876" sldId="539"/>
        </pc:sldMkLst>
        <pc:spChg chg="del">
          <ac:chgData name="Theising, Adam" userId="3d7404c7-917c-4350-8197-00e5432fe388" providerId="ADAL" clId="{E4BB996A-57BF-417A-A0AF-342222181FB5}" dt="2023-09-10T18:56:11.302" v="19791" actId="478"/>
          <ac:spMkLst>
            <pc:docMk/>
            <pc:sldMk cId="3519508876" sldId="539"/>
            <ac:spMk id="7" creationId="{211E6FD1-F4EC-4EBA-8AEB-DF5DBF28E0E6}"/>
          </ac:spMkLst>
        </pc:spChg>
        <pc:spChg chg="add mod">
          <ac:chgData name="Theising, Adam" userId="3d7404c7-917c-4350-8197-00e5432fe388" providerId="ADAL" clId="{E4BB996A-57BF-417A-A0AF-342222181FB5}" dt="2023-09-10T18:59:44.661" v="19811" actId="14100"/>
          <ac:spMkLst>
            <pc:docMk/>
            <pc:sldMk cId="3519508876" sldId="539"/>
            <ac:spMk id="9" creationId="{9AFA9B86-943E-DA7A-125C-0D48BE39DCCC}"/>
          </ac:spMkLst>
        </pc:spChg>
        <pc:spChg chg="add mod">
          <ac:chgData name="Theising, Adam" userId="3d7404c7-917c-4350-8197-00e5432fe388" providerId="ADAL" clId="{E4BB996A-57BF-417A-A0AF-342222181FB5}" dt="2023-09-10T18:59:55.998" v="19813" actId="1076"/>
          <ac:spMkLst>
            <pc:docMk/>
            <pc:sldMk cId="3519508876" sldId="539"/>
            <ac:spMk id="10" creationId="{8280973E-8F44-92B3-0EC0-6CD22DA9D6BE}"/>
          </ac:spMkLst>
        </pc:spChg>
        <pc:spChg chg="add mod">
          <ac:chgData name="Theising, Adam" userId="3d7404c7-917c-4350-8197-00e5432fe388" providerId="ADAL" clId="{E4BB996A-57BF-417A-A0AF-342222181FB5}" dt="2023-09-10T19:00:02.357" v="19815" actId="1076"/>
          <ac:spMkLst>
            <pc:docMk/>
            <pc:sldMk cId="3519508876" sldId="539"/>
            <ac:spMk id="11" creationId="{7A388A3B-DD5A-1A5F-8F10-838B00BE0573}"/>
          </ac:spMkLst>
        </pc:spChg>
        <pc:picChg chg="del">
          <ac:chgData name="Theising, Adam" userId="3d7404c7-917c-4350-8197-00e5432fe388" providerId="ADAL" clId="{E4BB996A-57BF-417A-A0AF-342222181FB5}" dt="2023-09-10T18:55:39.062" v="19789" actId="478"/>
          <ac:picMkLst>
            <pc:docMk/>
            <pc:sldMk cId="3519508876" sldId="539"/>
            <ac:picMk id="4" creationId="{DC63F6A5-9237-FFB7-AA0F-70A7B4DB680E}"/>
          </ac:picMkLst>
        </pc:picChg>
        <pc:picChg chg="add mod">
          <ac:chgData name="Theising, Adam" userId="3d7404c7-917c-4350-8197-00e5432fe388" providerId="ADAL" clId="{E4BB996A-57BF-417A-A0AF-342222181FB5}" dt="2023-09-10T18:58:55.452" v="19802" actId="1076"/>
          <ac:picMkLst>
            <pc:docMk/>
            <pc:sldMk cId="3519508876" sldId="539"/>
            <ac:picMk id="5" creationId="{5CB035A0-7305-8E67-8E13-7CB0D3A6300E}"/>
          </ac:picMkLst>
        </pc:picChg>
        <pc:picChg chg="add mod">
          <ac:chgData name="Theising, Adam" userId="3d7404c7-917c-4350-8197-00e5432fe388" providerId="ADAL" clId="{E4BB996A-57BF-417A-A0AF-342222181FB5}" dt="2023-09-10T18:58:57.092" v="19803" actId="1076"/>
          <ac:picMkLst>
            <pc:docMk/>
            <pc:sldMk cId="3519508876" sldId="539"/>
            <ac:picMk id="6" creationId="{947DBE7B-E66C-BB34-A23C-4AD018DC8FFE}"/>
          </ac:picMkLst>
        </pc:picChg>
        <pc:picChg chg="del">
          <ac:chgData name="Theising, Adam" userId="3d7404c7-917c-4350-8197-00e5432fe388" providerId="ADAL" clId="{E4BB996A-57BF-417A-A0AF-342222181FB5}" dt="2023-09-10T18:54:12.503" v="19788" actId="478"/>
          <ac:picMkLst>
            <pc:docMk/>
            <pc:sldMk cId="3519508876" sldId="539"/>
            <ac:picMk id="8" creationId="{0200F9FB-9734-8718-5726-FBC182E3F63B}"/>
          </ac:picMkLst>
        </pc:picChg>
      </pc:sldChg>
      <pc:sldChg chg="addSp delSp modSp add mod">
        <pc:chgData name="Theising, Adam" userId="3d7404c7-917c-4350-8197-00e5432fe388" providerId="ADAL" clId="{E4BB996A-57BF-417A-A0AF-342222181FB5}" dt="2023-09-10T19:30:53.396" v="20636" actId="22"/>
        <pc:sldMkLst>
          <pc:docMk/>
          <pc:sldMk cId="1490002771" sldId="540"/>
        </pc:sldMkLst>
        <pc:spChg chg="add del">
          <ac:chgData name="Theising, Adam" userId="3d7404c7-917c-4350-8197-00e5432fe388" providerId="ADAL" clId="{E4BB996A-57BF-417A-A0AF-342222181FB5}" dt="2023-09-10T19:30:53.396" v="20636" actId="22"/>
          <ac:spMkLst>
            <pc:docMk/>
            <pc:sldMk cId="1490002771" sldId="540"/>
            <ac:spMk id="4" creationId="{F4C64501-24F5-BCB2-8736-2938CE64A338}"/>
          </ac:spMkLst>
        </pc:spChg>
        <pc:spChg chg="mod">
          <ac:chgData name="Theising, Adam" userId="3d7404c7-917c-4350-8197-00e5432fe388" providerId="ADAL" clId="{E4BB996A-57BF-417A-A0AF-342222181FB5}" dt="2023-09-10T19:30:08.145" v="20634" actId="113"/>
          <ac:spMkLst>
            <pc:docMk/>
            <pc:sldMk cId="1490002771" sldId="540"/>
            <ac:spMk id="7" creationId="{211E6FD1-F4EC-4EBA-8AEB-DF5DBF28E0E6}"/>
          </ac:spMkLst>
        </pc:spChg>
      </pc:sldChg>
      <pc:sldChg chg="modSp add mod">
        <pc:chgData name="Theising, Adam" userId="3d7404c7-917c-4350-8197-00e5432fe388" providerId="ADAL" clId="{E4BB996A-57BF-417A-A0AF-342222181FB5}" dt="2023-09-10T19:20:12.135" v="20482" actId="1076"/>
        <pc:sldMkLst>
          <pc:docMk/>
          <pc:sldMk cId="3570106448" sldId="541"/>
        </pc:sldMkLst>
        <pc:spChg chg="mod">
          <ac:chgData name="Theising, Adam" userId="3d7404c7-917c-4350-8197-00e5432fe388" providerId="ADAL" clId="{E4BB996A-57BF-417A-A0AF-342222181FB5}" dt="2023-09-10T19:19:57.632" v="20479" actId="1076"/>
          <ac:spMkLst>
            <pc:docMk/>
            <pc:sldMk cId="3570106448" sldId="541"/>
            <ac:spMk id="7" creationId="{211E6FD1-F4EC-4EBA-8AEB-DF5DBF28E0E6}"/>
          </ac:spMkLst>
        </pc:spChg>
        <pc:spChg chg="mod">
          <ac:chgData name="Theising, Adam" userId="3d7404c7-917c-4350-8197-00e5432fe388" providerId="ADAL" clId="{E4BB996A-57BF-417A-A0AF-342222181FB5}" dt="2023-09-10T19:20:12.135" v="20482" actId="1076"/>
          <ac:spMkLst>
            <pc:docMk/>
            <pc:sldMk cId="3570106448" sldId="541"/>
            <ac:spMk id="9" creationId="{70A25EDC-E994-F7D7-660D-B20D8EF42648}"/>
          </ac:spMkLst>
        </pc:spChg>
        <pc:picChg chg="mod">
          <ac:chgData name="Theising, Adam" userId="3d7404c7-917c-4350-8197-00e5432fe388" providerId="ADAL" clId="{E4BB996A-57BF-417A-A0AF-342222181FB5}" dt="2023-09-10T19:20:06.183" v="20481" actId="1076"/>
          <ac:picMkLst>
            <pc:docMk/>
            <pc:sldMk cId="3570106448" sldId="541"/>
            <ac:picMk id="4" creationId="{DC63F6A5-9237-FFB7-AA0F-70A7B4DB680E}"/>
          </ac:picMkLst>
        </pc:picChg>
      </pc:sldChg>
      <pc:sldChg chg="modSp add mod">
        <pc:chgData name="Theising, Adam" userId="3d7404c7-917c-4350-8197-00e5432fe388" providerId="ADAL" clId="{E4BB996A-57BF-417A-A0AF-342222181FB5}" dt="2023-09-10T19:57:23.422" v="22611" actId="1076"/>
        <pc:sldMkLst>
          <pc:docMk/>
          <pc:sldMk cId="1483041804" sldId="542"/>
        </pc:sldMkLst>
        <pc:spChg chg="mod">
          <ac:chgData name="Theising, Adam" userId="3d7404c7-917c-4350-8197-00e5432fe388" providerId="ADAL" clId="{E4BB996A-57BF-417A-A0AF-342222181FB5}" dt="2023-09-10T19:32:31.149" v="20763" actId="6549"/>
          <ac:spMkLst>
            <pc:docMk/>
            <pc:sldMk cId="1483041804" sldId="542"/>
            <ac:spMk id="3" creationId="{CBEBB052-6B21-899A-F013-E01FBFB0FA47}"/>
          </ac:spMkLst>
        </pc:spChg>
        <pc:spChg chg="mod">
          <ac:chgData name="Theising, Adam" userId="3d7404c7-917c-4350-8197-00e5432fe388" providerId="ADAL" clId="{E4BB996A-57BF-417A-A0AF-342222181FB5}" dt="2023-09-10T19:57:23.422" v="22611" actId="1076"/>
          <ac:spMkLst>
            <pc:docMk/>
            <pc:sldMk cId="1483041804" sldId="542"/>
            <ac:spMk id="7" creationId="{211E6FD1-F4EC-4EBA-8AEB-DF5DBF28E0E6}"/>
          </ac:spMkLst>
        </pc:spChg>
      </pc:sldChg>
      <pc:sldChg chg="modSp add del mod">
        <pc:chgData name="Theising, Adam" userId="3d7404c7-917c-4350-8197-00e5432fe388" providerId="ADAL" clId="{E4BB996A-57BF-417A-A0AF-342222181FB5}" dt="2023-09-10T20:02:27.301" v="22764" actId="47"/>
        <pc:sldMkLst>
          <pc:docMk/>
          <pc:sldMk cId="799829068" sldId="543"/>
        </pc:sldMkLst>
        <pc:spChg chg="mod">
          <ac:chgData name="Theising, Adam" userId="3d7404c7-917c-4350-8197-00e5432fe388" providerId="ADAL" clId="{E4BB996A-57BF-417A-A0AF-342222181FB5}" dt="2023-09-10T20:02:10.548" v="22760" actId="207"/>
          <ac:spMkLst>
            <pc:docMk/>
            <pc:sldMk cId="799829068" sldId="543"/>
            <ac:spMk id="10" creationId="{E863E88C-22ED-47CC-B17C-6B97A3611646}"/>
          </ac:spMkLst>
        </pc:spChg>
      </pc:sldChg>
      <pc:sldChg chg="modSp add mod">
        <pc:chgData name="Theising, Adam" userId="3d7404c7-917c-4350-8197-00e5432fe388" providerId="ADAL" clId="{E4BB996A-57BF-417A-A0AF-342222181FB5}" dt="2023-09-10T20:02:51.613" v="22770" actId="1076"/>
        <pc:sldMkLst>
          <pc:docMk/>
          <pc:sldMk cId="1587529707" sldId="543"/>
        </pc:sldMkLst>
        <pc:spChg chg="mod">
          <ac:chgData name="Theising, Adam" userId="3d7404c7-917c-4350-8197-00e5432fe388" providerId="ADAL" clId="{E4BB996A-57BF-417A-A0AF-342222181FB5}" dt="2023-09-10T20:02:51.613" v="22770" actId="1076"/>
          <ac:spMkLst>
            <pc:docMk/>
            <pc:sldMk cId="1587529707" sldId="543"/>
            <ac:spMk id="10" creationId="{E863E88C-22ED-47CC-B17C-6B97A3611646}"/>
          </ac:spMkLst>
        </pc:spChg>
      </pc:sldChg>
      <pc:sldChg chg="modSp add mod ord">
        <pc:chgData name="Theising, Adam" userId="3d7404c7-917c-4350-8197-00e5432fe388" providerId="ADAL" clId="{E4BB996A-57BF-417A-A0AF-342222181FB5}" dt="2023-09-10T20:03:27.907" v="22776" actId="207"/>
        <pc:sldMkLst>
          <pc:docMk/>
          <pc:sldMk cId="935062834" sldId="544"/>
        </pc:sldMkLst>
        <pc:spChg chg="mod">
          <ac:chgData name="Theising, Adam" userId="3d7404c7-917c-4350-8197-00e5432fe388" providerId="ADAL" clId="{E4BB996A-57BF-417A-A0AF-342222181FB5}" dt="2023-09-10T20:03:27.907" v="22776" actId="207"/>
          <ac:spMkLst>
            <pc:docMk/>
            <pc:sldMk cId="935062834" sldId="544"/>
            <ac:spMk id="10" creationId="{E863E88C-22ED-47CC-B17C-6B97A3611646}"/>
          </ac:spMkLst>
        </pc:spChg>
      </pc:sldChg>
      <pc:sldChg chg="modSp add mod ord">
        <pc:chgData name="Theising, Adam" userId="3d7404c7-917c-4350-8197-00e5432fe388" providerId="ADAL" clId="{E4BB996A-57BF-417A-A0AF-342222181FB5}" dt="2023-09-10T20:04:10.512" v="22781" actId="207"/>
        <pc:sldMkLst>
          <pc:docMk/>
          <pc:sldMk cId="3524792008" sldId="545"/>
        </pc:sldMkLst>
        <pc:spChg chg="mod">
          <ac:chgData name="Theising, Adam" userId="3d7404c7-917c-4350-8197-00e5432fe388" providerId="ADAL" clId="{E4BB996A-57BF-417A-A0AF-342222181FB5}" dt="2023-09-10T20:04:10.512" v="22781" actId="207"/>
          <ac:spMkLst>
            <pc:docMk/>
            <pc:sldMk cId="3524792008" sldId="545"/>
            <ac:spMk id="10" creationId="{E863E88C-22ED-47CC-B17C-6B97A3611646}"/>
          </ac:spMkLst>
        </pc:spChg>
      </pc:sldChg>
      <pc:sldChg chg="modSp add mod">
        <pc:chgData name="Theising, Adam" userId="3d7404c7-917c-4350-8197-00e5432fe388" providerId="ADAL" clId="{E4BB996A-57BF-417A-A0AF-342222181FB5}" dt="2023-09-10T20:04:28.464" v="22784" actId="207"/>
        <pc:sldMkLst>
          <pc:docMk/>
          <pc:sldMk cId="1319428443" sldId="546"/>
        </pc:sldMkLst>
        <pc:spChg chg="mod">
          <ac:chgData name="Theising, Adam" userId="3d7404c7-917c-4350-8197-00e5432fe388" providerId="ADAL" clId="{E4BB996A-57BF-417A-A0AF-342222181FB5}" dt="2023-09-10T20:04:28.464" v="22784" actId="207"/>
          <ac:spMkLst>
            <pc:docMk/>
            <pc:sldMk cId="1319428443" sldId="546"/>
            <ac:spMk id="10" creationId="{E863E88C-22ED-47CC-B17C-6B97A3611646}"/>
          </ac:spMkLst>
        </pc:spChg>
      </pc:sldChg>
      <pc:sldChg chg="modSp add mod">
        <pc:chgData name="Theising, Adam" userId="3d7404c7-917c-4350-8197-00e5432fe388" providerId="ADAL" clId="{E4BB996A-57BF-417A-A0AF-342222181FB5}" dt="2023-09-10T20:05:01.794" v="22787" actId="207"/>
        <pc:sldMkLst>
          <pc:docMk/>
          <pc:sldMk cId="2592659032" sldId="547"/>
        </pc:sldMkLst>
        <pc:spChg chg="mod">
          <ac:chgData name="Theising, Adam" userId="3d7404c7-917c-4350-8197-00e5432fe388" providerId="ADAL" clId="{E4BB996A-57BF-417A-A0AF-342222181FB5}" dt="2023-09-10T20:05:01.794" v="22787" actId="207"/>
          <ac:spMkLst>
            <pc:docMk/>
            <pc:sldMk cId="2592659032" sldId="547"/>
            <ac:spMk id="10" creationId="{E863E88C-22ED-47CC-B17C-6B97A3611646}"/>
          </ac:spMkLst>
        </pc:spChg>
      </pc:sldChg>
      <pc:sldMasterChg chg="modSp mod">
        <pc:chgData name="Theising, Adam" userId="3d7404c7-917c-4350-8197-00e5432fe388" providerId="ADAL" clId="{E4BB996A-57BF-417A-A0AF-342222181FB5}" dt="2023-09-09T17:33:06.476" v="12" actId="20577"/>
        <pc:sldMasterMkLst>
          <pc:docMk/>
          <pc:sldMasterMk cId="2101269002" sldId="2147483660"/>
        </pc:sldMasterMkLst>
        <pc:spChg chg="mod">
          <ac:chgData name="Theising, Adam" userId="3d7404c7-917c-4350-8197-00e5432fe388" providerId="ADAL" clId="{E4BB996A-57BF-417A-A0AF-342222181FB5}" dt="2023-09-09T17:33:06.476" v="12" actId="20577"/>
          <ac:spMkLst>
            <pc:docMk/>
            <pc:sldMasterMk cId="2101269002" sldId="2147483660"/>
            <ac:spMk id="49" creationId="{00000000-0000-0000-0000-00000000000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2785205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3309955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2962235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3937237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1761133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1834158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1907821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1409296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1677300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3026704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72653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4094353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280384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3581539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134764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2518539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1651354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2249118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3305955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296048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1225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30</a:t>
            </a:fld>
            <a:endParaRPr lang="en-US"/>
          </a:p>
        </p:txBody>
      </p:sp>
    </p:spTree>
    <p:extLst>
      <p:ext uri="{BB962C8B-B14F-4D97-AF65-F5344CB8AC3E}">
        <p14:creationId xmlns:p14="http://schemas.microsoft.com/office/powerpoint/2010/main" val="1109978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4194878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31</a:t>
            </a:fld>
            <a:endParaRPr lang="en-US"/>
          </a:p>
        </p:txBody>
      </p:sp>
    </p:spTree>
    <p:extLst>
      <p:ext uri="{BB962C8B-B14F-4D97-AF65-F5344CB8AC3E}">
        <p14:creationId xmlns:p14="http://schemas.microsoft.com/office/powerpoint/2010/main" val="2023490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2000742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2872857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34</a:t>
            </a:fld>
            <a:endParaRPr lang="en-US"/>
          </a:p>
        </p:txBody>
      </p:sp>
    </p:spTree>
    <p:extLst>
      <p:ext uri="{BB962C8B-B14F-4D97-AF65-F5344CB8AC3E}">
        <p14:creationId xmlns:p14="http://schemas.microsoft.com/office/powerpoint/2010/main" val="3937708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35</a:t>
            </a:fld>
            <a:endParaRPr lang="en-US"/>
          </a:p>
        </p:txBody>
      </p:sp>
    </p:spTree>
    <p:extLst>
      <p:ext uri="{BB962C8B-B14F-4D97-AF65-F5344CB8AC3E}">
        <p14:creationId xmlns:p14="http://schemas.microsoft.com/office/powerpoint/2010/main" val="1275646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1828141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37</a:t>
            </a:fld>
            <a:endParaRPr lang="en-US"/>
          </a:p>
        </p:txBody>
      </p:sp>
    </p:spTree>
    <p:extLst>
      <p:ext uri="{BB962C8B-B14F-4D97-AF65-F5344CB8AC3E}">
        <p14:creationId xmlns:p14="http://schemas.microsoft.com/office/powerpoint/2010/main" val="3865293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3853796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2255006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40</a:t>
            </a:fld>
            <a:endParaRPr lang="en-US"/>
          </a:p>
        </p:txBody>
      </p:sp>
    </p:spTree>
    <p:extLst>
      <p:ext uri="{BB962C8B-B14F-4D97-AF65-F5344CB8AC3E}">
        <p14:creationId xmlns:p14="http://schemas.microsoft.com/office/powerpoint/2010/main" val="2540400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1583700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41</a:t>
            </a:fld>
            <a:endParaRPr lang="en-US"/>
          </a:p>
        </p:txBody>
      </p:sp>
    </p:spTree>
    <p:extLst>
      <p:ext uri="{BB962C8B-B14F-4D97-AF65-F5344CB8AC3E}">
        <p14:creationId xmlns:p14="http://schemas.microsoft.com/office/powerpoint/2010/main" val="1385271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42</a:t>
            </a:fld>
            <a:endParaRPr lang="en-US"/>
          </a:p>
        </p:txBody>
      </p:sp>
    </p:spTree>
    <p:extLst>
      <p:ext uri="{BB962C8B-B14F-4D97-AF65-F5344CB8AC3E}">
        <p14:creationId xmlns:p14="http://schemas.microsoft.com/office/powerpoint/2010/main" val="2528759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43</a:t>
            </a:fld>
            <a:endParaRPr lang="en-US"/>
          </a:p>
        </p:txBody>
      </p:sp>
    </p:spTree>
    <p:extLst>
      <p:ext uri="{BB962C8B-B14F-4D97-AF65-F5344CB8AC3E}">
        <p14:creationId xmlns:p14="http://schemas.microsoft.com/office/powerpoint/2010/main" val="3921793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44</a:t>
            </a:fld>
            <a:endParaRPr lang="en-US"/>
          </a:p>
        </p:txBody>
      </p:sp>
    </p:spTree>
    <p:extLst>
      <p:ext uri="{BB962C8B-B14F-4D97-AF65-F5344CB8AC3E}">
        <p14:creationId xmlns:p14="http://schemas.microsoft.com/office/powerpoint/2010/main" val="4020487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45</a:t>
            </a:fld>
            <a:endParaRPr lang="en-US"/>
          </a:p>
        </p:txBody>
      </p:sp>
    </p:spTree>
    <p:extLst>
      <p:ext uri="{BB962C8B-B14F-4D97-AF65-F5344CB8AC3E}">
        <p14:creationId xmlns:p14="http://schemas.microsoft.com/office/powerpoint/2010/main" val="4266076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46</a:t>
            </a:fld>
            <a:endParaRPr lang="en-US"/>
          </a:p>
        </p:txBody>
      </p:sp>
    </p:spTree>
    <p:extLst>
      <p:ext uri="{BB962C8B-B14F-4D97-AF65-F5344CB8AC3E}">
        <p14:creationId xmlns:p14="http://schemas.microsoft.com/office/powerpoint/2010/main" val="26095044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47</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48</a:t>
            </a:fld>
            <a:endParaRPr lang="en-US"/>
          </a:p>
        </p:txBody>
      </p:sp>
    </p:spTree>
    <p:extLst>
      <p:ext uri="{BB962C8B-B14F-4D97-AF65-F5344CB8AC3E}">
        <p14:creationId xmlns:p14="http://schemas.microsoft.com/office/powerpoint/2010/main" val="829408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49</a:t>
            </a:fld>
            <a:endParaRPr lang="en-US"/>
          </a:p>
        </p:txBody>
      </p:sp>
    </p:spTree>
    <p:extLst>
      <p:ext uri="{BB962C8B-B14F-4D97-AF65-F5344CB8AC3E}">
        <p14:creationId xmlns:p14="http://schemas.microsoft.com/office/powerpoint/2010/main" val="2551231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1573273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4094353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624157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855489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108360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dirty="0"/>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dirty="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9" y="6514936"/>
            <a:ext cx="4492596"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6: Hedonic Pricing  </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hyperlink" Target="https://socialsci.libretexts.org/Bookshelves/Economics/An_Interactive_Text_for_Food_and_Agricultural_Marketing_(Thomsen)/05%3A_Consumer_Theory_and_Models/5.03%3A_Section_3-"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4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hyperlink" Target="https://www.nber.org/papers/w30806" TargetMode="External"/><Relationship Id="rId5" Type="http://schemas.openxmlformats.org/officeDocument/2006/relationships/hyperlink" Target="https://www.annualreviews.org/doi/abs/10.1146/annurev-resource-110320-092648" TargetMode="External"/><Relationship Id="rId4" Type="http://schemas.openxmlformats.org/officeDocument/2006/relationships/hyperlink" Target="https://www.sciencedirect.com/science/article/pii/S0167629622000157"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socialsci.libretexts.org/Bookshelves/Economics/An_Interactive_Text_for_Food_and_Agricultural_Marketing_(Thomsen)/05%3A_Consumer_Theory_and_Models/5.03%3A_Section_3-"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24.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24.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22.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s://socialsci.libretexts.org/Bookshelves/Economics/An_Interactive_Text_for_Food_and_Agricultural_Marketing_(Thomsen)/05%3A_Consumer_Theory_and_Models/5.03%3A_Section_3-"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hyperlink" Target="https://github.com/adamtheising/environmental_economics/blob/main/journal%20articles/Shogren%20and%20Stamland%202005.pdf" TargetMode="External"/><Relationship Id="rId4" Type="http://schemas.openxmlformats.org/officeDocument/2006/relationships/hyperlink" Target="https://github.com/adamtheising/environmental_economics/blob/main/journal%20articles/Wrenn%20et%20al%202016.pdf"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19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hyperlink" Target="http://www.public.asu.edu/~nkuminof/kuminoff_REEP_hedonic_slides.pdf"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Theising</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4075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dirty="0">
                <a:solidFill>
                  <a:schemeClr val="tx1"/>
                </a:solidFill>
                <a:latin typeface="+mj-lt"/>
                <a:cs typeface="Calibri Light" panose="020F0302020204030204" pitchFamily="34" charset="0"/>
              </a:rPr>
              <a:t>Lecture 6: Hedonics, Voting with Your Feet, and Why it’s Not That Simple</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538204" y="1889806"/>
            <a:ext cx="10702951" cy="3416320"/>
          </a:xfrm>
          <a:prstGeom prst="rect">
            <a:avLst/>
          </a:prstGeom>
          <a:noFill/>
          <a:effectLst/>
        </p:spPr>
        <p:txBody>
          <a:bodyPr wrap="square" rtlCol="0">
            <a:spAutoFit/>
          </a:bodyPr>
          <a:lstStyle/>
          <a:p>
            <a:pPr lvl="1"/>
            <a:r>
              <a:rPr lang="en-US" sz="2400" dirty="0">
                <a:latin typeface="+mj-lt"/>
                <a:cs typeface="Calibri Light" panose="020F0302020204030204" pitchFamily="34" charset="0"/>
              </a:rPr>
              <a:t>Imagine there are two identical lakes in western VA, each with 100 homes surrounding them.</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All homes are lakefront, all the characteristics of the homes themselves, the land, and the neighborhoods are identical across all properties.</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At current equilibrium price of $500,000/house, all 200 homes on either lake are equally preferred.</a:t>
            </a:r>
          </a:p>
          <a:p>
            <a:pPr lvl="1"/>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978632" y="183238"/>
            <a:ext cx="7822094"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Some intuition first, then the theory…</a:t>
            </a:r>
          </a:p>
        </p:txBody>
      </p:sp>
    </p:spTree>
    <p:custDataLst>
      <p:tags r:id="rId1"/>
    </p:custDataLst>
    <p:extLst>
      <p:ext uri="{BB962C8B-B14F-4D97-AF65-F5344CB8AC3E}">
        <p14:creationId xmlns:p14="http://schemas.microsoft.com/office/powerpoint/2010/main" val="68174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744524" y="1913861"/>
            <a:ext cx="10702951" cy="3785652"/>
          </a:xfrm>
          <a:prstGeom prst="rect">
            <a:avLst/>
          </a:prstGeom>
          <a:noFill/>
          <a:effectLst/>
        </p:spPr>
        <p:txBody>
          <a:bodyPr wrap="square" rtlCol="0">
            <a:spAutoFit/>
          </a:bodyPr>
          <a:lstStyle/>
          <a:p>
            <a:pPr lvl="1"/>
            <a:r>
              <a:rPr lang="en-US" sz="2400" dirty="0">
                <a:latin typeface="+mj-lt"/>
                <a:cs typeface="Calibri Light" panose="020F0302020204030204" pitchFamily="34" charset="0"/>
              </a:rPr>
              <a:t>Suppose the water quality on Lake A is improved; the water is clearer, which is beneficial to the residents who live on the lake.</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If prices have not changed, consumers would now all prefer to buy Lake A homes.</a:t>
            </a:r>
            <a:br>
              <a:rPr lang="en-US" sz="2400" dirty="0">
                <a:latin typeface="+mj-lt"/>
                <a:cs typeface="Calibri Light" panose="020F0302020204030204" pitchFamily="34" charset="0"/>
              </a:rPr>
            </a:br>
            <a:br>
              <a:rPr lang="en-US" sz="2400" dirty="0">
                <a:latin typeface="+mj-lt"/>
                <a:cs typeface="Calibri Light" panose="020F0302020204030204" pitchFamily="34" charset="0"/>
              </a:rPr>
            </a:br>
            <a:r>
              <a:rPr lang="en-US" sz="2400" dirty="0">
                <a:latin typeface="+mj-lt"/>
                <a:cs typeface="Calibri Light" panose="020F0302020204030204" pitchFamily="34" charset="0"/>
              </a:rPr>
              <a:t>In econ-speak: at current prices, there would be </a:t>
            </a:r>
            <a:r>
              <a:rPr lang="en-US" sz="2400" b="1" i="1" dirty="0">
                <a:latin typeface="+mj-lt"/>
                <a:cs typeface="Calibri Light" panose="020F0302020204030204" pitchFamily="34" charset="0"/>
              </a:rPr>
              <a:t>excess demand</a:t>
            </a:r>
            <a:r>
              <a:rPr lang="en-US" sz="2400" b="1" dirty="0">
                <a:latin typeface="+mj-lt"/>
                <a:cs typeface="Calibri Light" panose="020F0302020204030204" pitchFamily="34" charset="0"/>
              </a:rPr>
              <a:t> </a:t>
            </a:r>
            <a:r>
              <a:rPr lang="en-US" sz="2400" dirty="0">
                <a:latin typeface="+mj-lt"/>
                <a:cs typeface="Calibri Light" panose="020F0302020204030204" pitchFamily="34" charset="0"/>
              </a:rPr>
              <a:t>for Lake A homes.</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To bring the market back into equilibrium, we know that excess demand will be satisfied by Lake A prices </a:t>
            </a:r>
            <a:r>
              <a:rPr lang="en-US" sz="2400" b="1" i="1" dirty="0">
                <a:latin typeface="+mj-lt"/>
                <a:cs typeface="Calibri Light" panose="020F0302020204030204" pitchFamily="34" charset="0"/>
              </a:rPr>
              <a:t>increasing</a:t>
            </a:r>
            <a:r>
              <a:rPr lang="en-US" sz="2400" b="1" dirty="0">
                <a:latin typeface="+mj-lt"/>
                <a:cs typeface="Calibri Light" panose="020F0302020204030204" pitchFamily="34" charset="0"/>
              </a:rPr>
              <a:t>.</a:t>
            </a:r>
            <a:endParaRPr lang="en-US" sz="2400" dirty="0">
              <a:latin typeface="+mj-lt"/>
              <a:cs typeface="Calibri Light" panose="020F0302020204030204" pitchFamily="34" charset="0"/>
            </a:endParaRPr>
          </a:p>
          <a:p>
            <a:pPr lvl="1"/>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978632" y="183238"/>
            <a:ext cx="7822094"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Hedonics intuition</a:t>
            </a:r>
          </a:p>
        </p:txBody>
      </p:sp>
    </p:spTree>
    <p:custDataLst>
      <p:tags r:id="rId1"/>
    </p:custDataLst>
    <p:extLst>
      <p:ext uri="{BB962C8B-B14F-4D97-AF65-F5344CB8AC3E}">
        <p14:creationId xmlns:p14="http://schemas.microsoft.com/office/powerpoint/2010/main" val="30828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538203" y="1621449"/>
            <a:ext cx="10702951" cy="5201424"/>
          </a:xfrm>
          <a:prstGeom prst="rect">
            <a:avLst/>
          </a:prstGeom>
          <a:noFill/>
          <a:effectLst/>
        </p:spPr>
        <p:txBody>
          <a:bodyPr wrap="square" rtlCol="0">
            <a:spAutoFit/>
          </a:bodyPr>
          <a:lstStyle/>
          <a:p>
            <a:pPr lvl="1"/>
            <a:r>
              <a:rPr lang="en-US" sz="2200" dirty="0">
                <a:latin typeface="+mj-lt"/>
                <a:cs typeface="Calibri Light" panose="020F0302020204030204" pitchFamily="34" charset="0"/>
              </a:rPr>
              <a:t>The new equilibrium price difference between Lake A and Lake B homes is the </a:t>
            </a:r>
            <a:r>
              <a:rPr lang="en-US" sz="2200" b="1" dirty="0">
                <a:solidFill>
                  <a:schemeClr val="bg2">
                    <a:lumMod val="75000"/>
                  </a:schemeClr>
                </a:solidFill>
                <a:latin typeface="+mj-lt"/>
                <a:cs typeface="Calibri Light" panose="020F0302020204030204" pitchFamily="34" charset="0"/>
              </a:rPr>
              <a:t>implicit price</a:t>
            </a:r>
            <a:r>
              <a:rPr lang="en-US" sz="2200" dirty="0">
                <a:solidFill>
                  <a:schemeClr val="bg2">
                    <a:lumMod val="75000"/>
                  </a:schemeClr>
                </a:solidFill>
                <a:latin typeface="+mj-lt"/>
                <a:cs typeface="Calibri Light" panose="020F0302020204030204" pitchFamily="34" charset="0"/>
              </a:rPr>
              <a:t> </a:t>
            </a:r>
            <a:r>
              <a:rPr lang="en-US" sz="2200" dirty="0">
                <a:latin typeface="+mj-lt"/>
                <a:cs typeface="Calibri Light" panose="020F0302020204030204" pitchFamily="34" charset="0"/>
              </a:rPr>
              <a:t>that consumers are </a:t>
            </a:r>
            <a:r>
              <a:rPr lang="en-US" sz="2200" b="1" dirty="0">
                <a:solidFill>
                  <a:srgbClr val="C00000"/>
                </a:solidFill>
                <a:latin typeface="+mj-lt"/>
                <a:cs typeface="Calibri Light" panose="020F0302020204030204" pitchFamily="34" charset="0"/>
              </a:rPr>
              <a:t>willing to pay</a:t>
            </a:r>
            <a:r>
              <a:rPr lang="en-US" sz="2200" dirty="0">
                <a:latin typeface="+mj-lt"/>
                <a:cs typeface="Calibri Light" panose="020F0302020204030204" pitchFamily="34" charset="0"/>
              </a:rPr>
              <a:t> for the improvement in water quality.</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If Lake A homes now sell for $525,000, while Lake B homes have an unchanged price, the implicit price of the water quality improvement is $25,000.</a:t>
            </a:r>
          </a:p>
          <a:p>
            <a:pPr lvl="1"/>
            <a:endParaRPr lang="en-US" sz="2200" dirty="0">
              <a:latin typeface="+mj-lt"/>
              <a:cs typeface="Calibri Light" panose="020F0302020204030204" pitchFamily="34" charset="0"/>
            </a:endParaRPr>
          </a:p>
          <a:p>
            <a:pPr lvl="1"/>
            <a:r>
              <a:rPr lang="en-US" sz="2200" b="1" dirty="0">
                <a:latin typeface="+mj-lt"/>
                <a:cs typeface="Calibri Light" panose="020F0302020204030204" pitchFamily="34" charset="0"/>
              </a:rPr>
              <a:t>WTP for water clarity is revealed to us through the homes’ market prices!</a:t>
            </a:r>
          </a:p>
          <a:p>
            <a:pPr lvl="1"/>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200" i="1" dirty="0">
                <a:latin typeface="+mj-lt"/>
                <a:cs typeface="Calibri Light" panose="020F0302020204030204" pitchFamily="34" charset="0"/>
              </a:rPr>
              <a:t>A question for you to check your understanding: could we have measured this implicit price before the improvement in Lake A’s water quality?</a:t>
            </a:r>
          </a:p>
          <a:p>
            <a:pPr lvl="1"/>
            <a:endParaRPr lang="en-US" sz="2200" i="1" dirty="0">
              <a:latin typeface="+mj-lt"/>
              <a:cs typeface="Calibri Light" panose="020F0302020204030204" pitchFamily="34" charset="0"/>
            </a:endParaRPr>
          </a:p>
          <a:p>
            <a:pPr lvl="1"/>
            <a:r>
              <a:rPr lang="en-US" sz="2200" i="1" dirty="0">
                <a:latin typeface="+mj-lt"/>
                <a:cs typeface="Calibri Light" panose="020F0302020204030204" pitchFamily="34" charset="0"/>
              </a:rPr>
              <a:t>Another: how much more WTP in this market for an additional 1 unit of improvement?</a:t>
            </a:r>
          </a:p>
          <a:p>
            <a:pPr lvl="1"/>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978632" y="183238"/>
            <a:ext cx="7822094"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Hedonics intuition</a:t>
            </a:r>
          </a:p>
        </p:txBody>
      </p:sp>
    </p:spTree>
    <p:custDataLst>
      <p:tags r:id="rId1"/>
    </p:custDataLst>
    <p:extLst>
      <p:ext uri="{BB962C8B-B14F-4D97-AF65-F5344CB8AC3E}">
        <p14:creationId xmlns:p14="http://schemas.microsoft.com/office/powerpoint/2010/main" val="528564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3029939" y="-254745"/>
            <a:ext cx="605988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Hedonic Price Theory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164330-F652-DC53-AB10-BF566E6AA1E7}"/>
                  </a:ext>
                </a:extLst>
              </p:cNvPr>
              <p:cNvSpPr txBox="1"/>
              <p:nvPr/>
            </p:nvSpPr>
            <p:spPr>
              <a:xfrm>
                <a:off x="785213" y="1082784"/>
                <a:ext cx="10621573" cy="5673156"/>
              </a:xfrm>
              <a:prstGeom prst="rect">
                <a:avLst/>
              </a:prstGeom>
              <a:noFill/>
              <a:effectLst/>
            </p:spPr>
            <p:txBody>
              <a:bodyPr wrap="square" rtlCol="0">
                <a:spAutoFit/>
              </a:bodyPr>
              <a:lstStyle/>
              <a:p>
                <a:pPr lvl="1"/>
                <a:r>
                  <a:rPr lang="en-US" sz="2000" b="1" dirty="0">
                    <a:latin typeface="+mj-lt"/>
                    <a:cs typeface="Calibri Light" panose="020F0302020204030204" pitchFamily="34" charset="0"/>
                  </a:rPr>
                  <a:t>Hedonic model build around housing prices in equilibrium</a:t>
                </a:r>
                <a:r>
                  <a:rPr lang="en-US" sz="2000" dirty="0">
                    <a:latin typeface="+mj-lt"/>
                    <a:cs typeface="Calibri Light" panose="020F0302020204030204" pitchFamily="34" charset="0"/>
                  </a:rPr>
                  <a:t>. Equilibrium needs a buyer and a seller. Buyers and sellers choose </a:t>
                </a:r>
                <a:r>
                  <a:rPr lang="en-US" sz="2000" i="1" dirty="0">
                    <a:latin typeface="+mj-lt"/>
                    <a:cs typeface="Calibri Light" panose="020F0302020204030204" pitchFamily="34" charset="0"/>
                  </a:rPr>
                  <a:t>characteristics</a:t>
                </a:r>
                <a:r>
                  <a:rPr lang="en-US" sz="2000" dirty="0">
                    <a:latin typeface="+mj-lt"/>
                    <a:cs typeface="Calibri Light" panose="020F0302020204030204" pitchFamily="34" charset="0"/>
                  </a:rPr>
                  <a:t> for a single housing unit.</a:t>
                </a: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To simplify things for this course, assume supply of houses from sellers is fixed in the short run, so the price curve comes strictly from buyer’s behavior.</a:t>
                </a: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Buyer solves the utility maximization problem:</a:t>
                </a:r>
              </a:p>
              <a:p>
                <a:pPr lvl="1"/>
                <a:endParaRPr lang="en-US" sz="2000" dirty="0">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sPre>
                        <m:sPrePr>
                          <m:ctrlPr>
                            <a:rPr lang="en-US" sz="2000" i="1" smtClean="0">
                              <a:latin typeface="Cambria Math" panose="02040503050406030204" pitchFamily="18" charset="0"/>
                              <a:cs typeface="Calibri Light" panose="020F0302020204030204" pitchFamily="34" charset="0"/>
                            </a:rPr>
                          </m:ctrlPr>
                        </m:sPrePr>
                        <m:sub>
                          <m:r>
                            <a:rPr lang="en-US" sz="2000" b="0" i="1" smtClean="0">
                              <a:latin typeface="Cambria Math" panose="02040503050406030204" pitchFamily="18" charset="0"/>
                              <a:cs typeface="Calibri Light" panose="020F0302020204030204" pitchFamily="34" charset="0"/>
                            </a:rPr>
                            <m:t>𝑥</m:t>
                          </m:r>
                          <m:r>
                            <a:rPr lang="en-US" sz="2000" b="0" i="1" smtClean="0">
                              <a:latin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cs typeface="Calibri Light" panose="020F0302020204030204" pitchFamily="34" charset="0"/>
                            </a:rPr>
                            <m:t>𝑞</m:t>
                          </m:r>
                          <m:r>
                            <a:rPr lang="en-US" sz="2000" b="0" i="1" smtClean="0">
                              <a:latin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cs typeface="Calibri Light" panose="020F0302020204030204" pitchFamily="34" charset="0"/>
                            </a:rPr>
                            <m:t>𝑧</m:t>
                          </m:r>
                        </m:sub>
                        <m:sup>
                          <m:r>
                            <a:rPr lang="en-US" sz="2000" b="0" i="1" smtClean="0">
                              <a:latin typeface="Cambria Math" panose="02040503050406030204" pitchFamily="18" charset="0"/>
                            </a:rPr>
                            <m:t>𝑚𝑎𝑥</m:t>
                          </m:r>
                        </m:sup>
                        <m:e>
                          <m:r>
                            <a:rPr lang="en-US" sz="2000" b="0" i="1" smtClean="0">
                              <a:latin typeface="Cambria Math" panose="02040503050406030204" pitchFamily="18" charset="0"/>
                            </a:rPr>
                            <m:t>  </m:t>
                          </m:r>
                          <m:r>
                            <a:rPr lang="en-US" sz="2000" b="0" i="1" smtClean="0">
                              <a:latin typeface="Cambria Math" panose="02040503050406030204" pitchFamily="18" charset="0"/>
                            </a:rPr>
                            <m:t>𝑈</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sPre>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limLow>
                        <m:limLowPr>
                          <m:ctrlPr>
                            <a:rPr lang="en-US" sz="2000" b="0" i="1" smtClean="0">
                              <a:latin typeface="Cambria Math" panose="02040503050406030204" pitchFamily="18" charset="0"/>
                            </a:rPr>
                          </m:ctrlPr>
                        </m:limLowPr>
                        <m:e>
                          <m:groupChr>
                            <m:groupChrPr>
                              <m:chr m:val="⏟"/>
                              <m:ctrlPr>
                                <a:rPr lang="en-US" sz="2000" b="0" i="1" smtClean="0">
                                  <a:latin typeface="Cambria Math" panose="02040503050406030204" pitchFamily="18" charset="0"/>
                                </a:rPr>
                              </m:ctrlPr>
                            </m:groupChrPr>
                            <m:e>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m:t>
                              </m:r>
                              <m:r>
                                <a:rPr lang="en-US" sz="2000" b="0" i="1" smtClean="0">
                                  <a:latin typeface="Cambria Math" panose="02040503050406030204" pitchFamily="18" charset="0"/>
                                </a:rPr>
                                <m:t>𝑧</m:t>
                              </m:r>
                            </m:e>
                          </m:groupChr>
                        </m:e>
                        <m:lim>
                          <m:r>
                            <a:rPr lang="en-US" sz="2000" b="0" i="1" smtClean="0">
                              <a:latin typeface="Cambria Math" panose="02040503050406030204" pitchFamily="18" charset="0"/>
                            </a:rPr>
                            <m:t>(</m:t>
                          </m:r>
                          <m:r>
                            <a:rPr lang="en-US" sz="2000" b="0" i="1" smtClean="0">
                              <a:latin typeface="Cambria Math" panose="02040503050406030204" pitchFamily="18" charset="0"/>
                            </a:rPr>
                            <m:t>𝑏𝑢𝑑𝑔𝑒𝑡</m:t>
                          </m:r>
                          <m:r>
                            <a:rPr lang="en-US" sz="2000" b="0" i="1" smtClean="0">
                              <a:latin typeface="Cambria Math" panose="02040503050406030204" pitchFamily="18" charset="0"/>
                            </a:rPr>
                            <m:t> </m:t>
                          </m:r>
                          <m:r>
                            <a:rPr lang="en-US" sz="2000" b="0" i="1" smtClean="0">
                              <a:latin typeface="Cambria Math" panose="02040503050406030204" pitchFamily="18" charset="0"/>
                            </a:rPr>
                            <m:t>𝑐𝑜𝑛𝑠𝑡𝑟𝑎𝑖𝑛𝑡</m:t>
                          </m:r>
                          <m:r>
                            <a:rPr lang="en-US" sz="2000" b="0" i="1" smtClean="0">
                              <a:latin typeface="Cambria Math" panose="02040503050406030204" pitchFamily="18" charset="0"/>
                            </a:rPr>
                            <m:t>)</m:t>
                          </m:r>
                        </m:lim>
                      </m:limLow>
                    </m:oMath>
                  </m:oMathPara>
                </a14:m>
                <a:endParaRPr lang="en-US" sz="2000" dirty="0">
                  <a:latin typeface="+mj-lt"/>
                  <a:cs typeface="Calibri Light" panose="020F0302020204030204" pitchFamily="34" charset="0"/>
                </a:endParaRPr>
              </a:p>
              <a:p>
                <a:pPr lvl="1"/>
                <a:endParaRPr lang="en-US" sz="2000" dirty="0">
                  <a:latin typeface="+mj-lt"/>
                  <a:cs typeface="Calibri Light" panose="020F0302020204030204" pitchFamily="34" charset="0"/>
                </a:endParaRPr>
              </a:p>
              <a:p>
                <a:pPr marL="800100" lvl="1" indent="-342900">
                  <a:buFont typeface="Arial" panose="020B0604020202020204" pitchFamily="34" charset="0"/>
                  <a:buChar char="•"/>
                </a:pPr>
                <a:r>
                  <a:rPr lang="en-US" sz="2000" i="1" dirty="0">
                    <a:latin typeface="+mj-lt"/>
                    <a:cs typeface="Calibri Light" panose="020F0302020204030204" pitchFamily="34" charset="0"/>
                  </a:rPr>
                  <a:t>x </a:t>
                </a:r>
                <a:r>
                  <a:rPr lang="en-US" sz="2000" dirty="0">
                    <a:latin typeface="+mj-lt"/>
                    <a:cs typeface="Calibri Light" panose="020F0302020204030204" pitchFamily="34" charset="0"/>
                  </a:rPr>
                  <a:t>denotes a home’s characteristics</a:t>
                </a:r>
              </a:p>
              <a:p>
                <a:pPr marL="800100" lvl="1" indent="-342900">
                  <a:buFont typeface="Arial" panose="020B0604020202020204" pitchFamily="34" charset="0"/>
                  <a:buChar char="•"/>
                </a:pPr>
                <a:r>
                  <a:rPr lang="en-US" sz="2000" i="1" dirty="0">
                    <a:latin typeface="+mj-lt"/>
                    <a:cs typeface="Calibri Light" panose="020F0302020204030204" pitchFamily="34" charset="0"/>
                  </a:rPr>
                  <a:t>q</a:t>
                </a:r>
                <a:r>
                  <a:rPr lang="en-US" sz="2000" dirty="0">
                    <a:latin typeface="+mj-lt"/>
                    <a:cs typeface="Calibri Light" panose="020F0302020204030204" pitchFamily="34" charset="0"/>
                  </a:rPr>
                  <a:t> denotes a home’s environmental quality attribute (variable of interest)</a:t>
                </a:r>
              </a:p>
              <a:p>
                <a:pPr marL="800100" lvl="1" indent="-342900">
                  <a:buFont typeface="Arial" panose="020B0604020202020204" pitchFamily="34" charset="0"/>
                  <a:buChar char="•"/>
                </a:pPr>
                <a:r>
                  <a:rPr lang="en-US" sz="2000" i="1" dirty="0">
                    <a:latin typeface="+mj-lt"/>
                    <a:cs typeface="Calibri Light" panose="020F0302020204030204" pitchFamily="34" charset="0"/>
                  </a:rPr>
                  <a:t>z</a:t>
                </a:r>
                <a:r>
                  <a:rPr lang="en-US" sz="2000" dirty="0">
                    <a:latin typeface="+mj-lt"/>
                    <a:cs typeface="Calibri Light" panose="020F0302020204030204" pitchFamily="34" charset="0"/>
                  </a:rPr>
                  <a:t> denotes numeraire consumption (this is just $)</a:t>
                </a:r>
              </a:p>
              <a:p>
                <a:pPr marL="800100" lvl="1" indent="-342900">
                  <a:buFont typeface="Arial" panose="020B0604020202020204" pitchFamily="34" charset="0"/>
                  <a:buChar char="•"/>
                </a:pPr>
                <a:r>
                  <a:rPr lang="en-US" sz="2000" i="1" dirty="0">
                    <a:latin typeface="+mj-lt"/>
                    <a:cs typeface="Calibri Light" panose="020F0302020204030204" pitchFamily="34" charset="0"/>
                  </a:rPr>
                  <a:t>s</a:t>
                </a:r>
                <a:r>
                  <a:rPr lang="en-US" sz="2000" dirty="0">
                    <a:latin typeface="+mj-lt"/>
                    <a:cs typeface="Calibri Light" panose="020F0302020204030204" pitchFamily="34" charset="0"/>
                  </a:rPr>
                  <a:t> denotes household characteristics (things that shift preferences)</a:t>
                </a:r>
              </a:p>
              <a:p>
                <a:pPr marL="800100" lvl="1" indent="-342900">
                  <a:buFont typeface="Arial" panose="020B0604020202020204" pitchFamily="34" charset="0"/>
                  <a:buChar char="•"/>
                </a:pPr>
                <a:r>
                  <a:rPr lang="en-US" sz="2000" i="1" dirty="0">
                    <a:latin typeface="+mj-lt"/>
                    <a:cs typeface="Calibri Light" panose="020F0302020204030204" pitchFamily="34" charset="0"/>
                  </a:rPr>
                  <a:t>y </a:t>
                </a:r>
                <a:r>
                  <a:rPr lang="en-US" sz="2000" dirty="0">
                    <a:latin typeface="+mj-lt"/>
                    <a:cs typeface="Calibri Light" panose="020F0302020204030204" pitchFamily="34" charset="0"/>
                  </a:rPr>
                  <a:t>denotes household income</a:t>
                </a:r>
                <a:endParaRPr lang="en-US" sz="2000" i="1" dirty="0">
                  <a:latin typeface="+mj-lt"/>
                  <a:cs typeface="Calibri Light" panose="020F0302020204030204" pitchFamily="34" charset="0"/>
                </a:endParaRPr>
              </a:p>
              <a:p>
                <a:pPr marL="800100" lvl="1" indent="-342900">
                  <a:buFont typeface="Arial" panose="020B0604020202020204" pitchFamily="34" charset="0"/>
                  <a:buChar char="•"/>
                </a:pPr>
                <a:r>
                  <a:rPr lang="en-US" sz="2000" i="1" dirty="0">
                    <a:latin typeface="+mj-lt"/>
                    <a:cs typeface="Calibri Light" panose="020F0302020204030204" pitchFamily="34" charset="0"/>
                  </a:rPr>
                  <a:t>P(∙)</a:t>
                </a:r>
                <a:r>
                  <a:rPr lang="en-US" sz="2000" dirty="0">
                    <a:latin typeface="+mj-lt"/>
                    <a:cs typeface="Calibri Light" panose="020F0302020204030204" pitchFamily="34" charset="0"/>
                  </a:rPr>
                  <a:t> is equilibrium price function. A particular house,</a:t>
                </a:r>
                <a:r>
                  <a:rPr lang="en-US" sz="2000" i="1" dirty="0">
                    <a:latin typeface="+mj-lt"/>
                    <a:cs typeface="Calibri Light" panose="020F0302020204030204" pitchFamily="34" charset="0"/>
                  </a:rPr>
                  <a:t> k</a:t>
                </a:r>
                <a:r>
                  <a:rPr lang="en-US" sz="2000" dirty="0">
                    <a:latin typeface="+mj-lt"/>
                    <a:cs typeface="Calibri Light" panose="020F0302020204030204" pitchFamily="34" charset="0"/>
                  </a:rPr>
                  <a:t>, has price </a:t>
                </a:r>
                <a14:m>
                  <m:oMath xmlns:m="http://schemas.openxmlformats.org/officeDocument/2006/math">
                    <m:r>
                      <a:rPr lang="en-US" sz="2000" b="0" i="1" smtClean="0">
                        <a:latin typeface="Cambria Math" panose="02040503050406030204" pitchFamily="18" charset="0"/>
                        <a:cs typeface="Calibri Light" panose="020F0302020204030204" pitchFamily="34" charset="0"/>
                      </a:rPr>
                      <m:t>𝑃</m:t>
                    </m:r>
                    <m:d>
                      <m:dPr>
                        <m:ctrlPr>
                          <a:rPr lang="en-US" sz="2000" b="0" i="1" smtClean="0">
                            <a:latin typeface="Cambria Math" panose="02040503050406030204" pitchFamily="18" charset="0"/>
                            <a:cs typeface="Calibri Light" panose="020F0302020204030204" pitchFamily="34" charset="0"/>
                          </a:rPr>
                        </m:ctrlPr>
                      </m:dPr>
                      <m:e>
                        <m:sSub>
                          <m:sSubPr>
                            <m:ctrlPr>
                              <a:rPr lang="en-US" sz="2000" b="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cs typeface="Calibri Light" panose="020F0302020204030204" pitchFamily="34" charset="0"/>
                              </a:rPr>
                              <m:t>𝑥</m:t>
                            </m:r>
                          </m:e>
                          <m:sub>
                            <m:r>
                              <a:rPr lang="en-US" sz="2000" b="0" i="1" smtClean="0">
                                <a:latin typeface="Cambria Math" panose="02040503050406030204" pitchFamily="18" charset="0"/>
                                <a:cs typeface="Calibri Light" panose="020F0302020204030204" pitchFamily="34" charset="0"/>
                              </a:rPr>
                              <m:t>𝑘</m:t>
                            </m:r>
                          </m:sub>
                        </m:sSub>
                        <m:r>
                          <a:rPr lang="en-US" sz="2000" b="0" i="1" smtClean="0">
                            <a:latin typeface="Cambria Math" panose="02040503050406030204" pitchFamily="18" charset="0"/>
                            <a:cs typeface="Calibri Light" panose="020F0302020204030204" pitchFamily="34" charset="0"/>
                          </a:rPr>
                          <m:t>,</m:t>
                        </m:r>
                        <m:sSub>
                          <m:sSubPr>
                            <m:ctrlPr>
                              <a:rPr lang="en-US" sz="2000" b="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cs typeface="Calibri Light" panose="020F0302020204030204" pitchFamily="34" charset="0"/>
                              </a:rPr>
                              <m:t>𝑞</m:t>
                            </m:r>
                          </m:e>
                          <m:sub>
                            <m:r>
                              <a:rPr lang="en-US" sz="2000" b="0" i="1" smtClean="0">
                                <a:latin typeface="Cambria Math" panose="02040503050406030204" pitchFamily="18" charset="0"/>
                                <a:cs typeface="Calibri Light" panose="020F0302020204030204" pitchFamily="34" charset="0"/>
                              </a:rPr>
                              <m:t>𝑘</m:t>
                            </m:r>
                          </m:sub>
                        </m:sSub>
                      </m:e>
                    </m:d>
                  </m:oMath>
                </a14:m>
                <a:endParaRPr lang="en-US" sz="2000" i="1" dirty="0">
                  <a:latin typeface="+mj-lt"/>
                  <a:cs typeface="Calibri Light" panose="020F0302020204030204" pitchFamily="34" charset="0"/>
                </a:endParaRPr>
              </a:p>
              <a:p>
                <a:pPr marL="800100" lvl="1" indent="-342900">
                  <a:buFont typeface="Arial" panose="020B0604020202020204" pitchFamily="34" charset="0"/>
                  <a:buChar char="•"/>
                </a:pPr>
                <a:endParaRPr lang="en-US" sz="2400" i="1" dirty="0">
                  <a:latin typeface="+mj-lt"/>
                  <a:cs typeface="Calibri Light" panose="020F0302020204030204" pitchFamily="34" charset="0"/>
                </a:endParaRPr>
              </a:p>
            </p:txBody>
          </p:sp>
        </mc:Choice>
        <mc:Fallback xmlns="">
          <p:sp>
            <p:nvSpPr>
              <p:cNvPr id="2" name="TextBox 1">
                <a:extLst>
                  <a:ext uri="{FF2B5EF4-FFF2-40B4-BE49-F238E27FC236}">
                    <a16:creationId xmlns:a16="http://schemas.microsoft.com/office/drawing/2014/main" id="{7E164330-F652-DC53-AB10-BF566E6AA1E7}"/>
                  </a:ext>
                </a:extLst>
              </p:cNvPr>
              <p:cNvSpPr txBox="1">
                <a:spLocks noRot="1" noChangeAspect="1" noMove="1" noResize="1" noEditPoints="1" noAdjustHandles="1" noChangeArrowheads="1" noChangeShapeType="1" noTextEdit="1"/>
              </p:cNvSpPr>
              <p:nvPr/>
            </p:nvSpPr>
            <p:spPr>
              <a:xfrm>
                <a:off x="785213" y="1082784"/>
                <a:ext cx="10621573" cy="5673156"/>
              </a:xfrm>
              <a:prstGeom prst="rect">
                <a:avLst/>
              </a:prstGeom>
              <a:blipFill>
                <a:blip r:embed="rId4"/>
                <a:stretch>
                  <a:fillRect t="-645" r="-459"/>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79911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870004" y="-195110"/>
            <a:ext cx="645199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Solving buyer’s choice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164330-F652-DC53-AB10-BF566E6AA1E7}"/>
                  </a:ext>
                </a:extLst>
              </p:cNvPr>
              <p:cNvSpPr txBox="1"/>
              <p:nvPr/>
            </p:nvSpPr>
            <p:spPr>
              <a:xfrm>
                <a:off x="785212" y="1202055"/>
                <a:ext cx="10873388" cy="5620769"/>
              </a:xfrm>
              <a:prstGeom prst="rect">
                <a:avLst/>
              </a:prstGeom>
              <a:noFill/>
              <a:effectLst/>
            </p:spPr>
            <p:txBody>
              <a:bodyPr wrap="square" rtlCol="0">
                <a:spAutoFit/>
              </a:bodyPr>
              <a:lstStyle/>
              <a:p>
                <a:pPr lvl="1"/>
                <a14:m>
                  <m:oMathPara xmlns:m="http://schemas.openxmlformats.org/officeDocument/2006/math">
                    <m:oMathParaPr>
                      <m:jc m:val="centerGroup"/>
                    </m:oMathParaPr>
                    <m:oMath xmlns:m="http://schemas.openxmlformats.org/officeDocument/2006/math">
                      <m:sPre>
                        <m:sPrePr>
                          <m:ctrlPr>
                            <a:rPr lang="en-US" sz="2200" i="1" smtClean="0">
                              <a:latin typeface="Cambria Math" panose="02040503050406030204" pitchFamily="18" charset="0"/>
                              <a:cs typeface="Calibri Light" panose="020F0302020204030204" pitchFamily="34" charset="0"/>
                            </a:rPr>
                          </m:ctrlPr>
                        </m:sPrePr>
                        <m:sub>
                          <m:r>
                            <a:rPr lang="en-US" sz="2200" b="0" i="1" smtClean="0">
                              <a:latin typeface="Cambria Math" panose="02040503050406030204" pitchFamily="18" charset="0"/>
                              <a:cs typeface="Calibri Light" panose="020F0302020204030204" pitchFamily="34" charset="0"/>
                            </a:rPr>
                            <m:t>𝑥</m:t>
                          </m:r>
                          <m:r>
                            <a:rPr lang="en-US" sz="2200" b="0" i="1" smtClean="0">
                              <a:latin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cs typeface="Calibri Light" panose="020F0302020204030204" pitchFamily="34" charset="0"/>
                            </a:rPr>
                            <m:t>𝑞</m:t>
                          </m:r>
                          <m:r>
                            <a:rPr lang="en-US" sz="2200" b="0" i="1" smtClean="0">
                              <a:latin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cs typeface="Calibri Light" panose="020F0302020204030204" pitchFamily="34" charset="0"/>
                            </a:rPr>
                            <m:t>𝑧</m:t>
                          </m:r>
                        </m:sub>
                        <m:sup>
                          <m:r>
                            <a:rPr lang="en-US" sz="2200" b="0" i="1" smtClean="0">
                              <a:latin typeface="Cambria Math" panose="02040503050406030204" pitchFamily="18" charset="0"/>
                            </a:rPr>
                            <m:t>𝑚𝑎𝑥</m:t>
                          </m:r>
                        </m:sup>
                        <m:e>
                          <m:r>
                            <a:rPr lang="en-US" sz="2200" b="0" i="1" smtClean="0">
                              <a:latin typeface="Cambria Math" panose="02040503050406030204" pitchFamily="18" charset="0"/>
                            </a:rPr>
                            <m:t>  </m:t>
                          </m:r>
                          <m:r>
                            <a:rPr lang="en-US" sz="2200" b="0" i="1" smtClean="0">
                              <a:latin typeface="Cambria Math" panose="02040503050406030204" pitchFamily="18" charset="0"/>
                            </a:rPr>
                            <m:t>𝑈</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𝑧</m:t>
                          </m:r>
                          <m:r>
                            <a:rPr lang="en-US" sz="2200" b="0" i="1" smtClean="0">
                              <a:latin typeface="Cambria Math" panose="02040503050406030204" pitchFamily="18" charset="0"/>
                            </a:rPr>
                            <m:t>,</m:t>
                          </m:r>
                          <m:r>
                            <a:rPr lang="en-US" sz="2200" b="0" i="1" smtClean="0">
                              <a:latin typeface="Cambria Math" panose="02040503050406030204" pitchFamily="18" charset="0"/>
                            </a:rPr>
                            <m:t>𝑞</m:t>
                          </m:r>
                          <m:r>
                            <a:rPr lang="en-US" sz="2200" b="0" i="1" smtClean="0">
                              <a:latin typeface="Cambria Math" panose="02040503050406030204" pitchFamily="18" charset="0"/>
                            </a:rPr>
                            <m:t>;</m:t>
                          </m:r>
                          <m:r>
                            <a:rPr lang="en-US" sz="2200" b="0" i="1" smtClean="0">
                              <a:latin typeface="Cambria Math" panose="02040503050406030204" pitchFamily="18" charset="0"/>
                            </a:rPr>
                            <m:t>𝑠</m:t>
                          </m:r>
                          <m:r>
                            <a:rPr lang="en-US" sz="2200" b="0" i="1" smtClean="0">
                              <a:latin typeface="Cambria Math" panose="02040503050406030204" pitchFamily="18" charset="0"/>
                            </a:rPr>
                            <m:t>)</m:t>
                          </m:r>
                        </m:e>
                      </m:sPre>
                      <m:r>
                        <a:rPr lang="en-US" sz="2200" b="0" i="1" smtClean="0">
                          <a:latin typeface="Cambria Math" panose="02040503050406030204" pitchFamily="18" charset="0"/>
                        </a:rPr>
                        <m:t>       </m:t>
                      </m:r>
                      <m:r>
                        <a:rPr lang="en-US" sz="2200" b="0" i="1" smtClean="0">
                          <a:latin typeface="Cambria Math" panose="02040503050406030204" pitchFamily="18" charset="0"/>
                        </a:rPr>
                        <m:t>𝑠</m:t>
                      </m:r>
                      <m:r>
                        <a:rPr lang="en-US" sz="2200" b="0" i="1" smtClean="0">
                          <a:latin typeface="Cambria Math" panose="02040503050406030204" pitchFamily="18" charset="0"/>
                        </a:rPr>
                        <m:t>.</m:t>
                      </m:r>
                      <m:r>
                        <a:rPr lang="en-US" sz="2200" b="0" i="1" smtClean="0">
                          <a:latin typeface="Cambria Math" panose="02040503050406030204" pitchFamily="18" charset="0"/>
                        </a:rPr>
                        <m:t>𝑡</m:t>
                      </m:r>
                      <m:r>
                        <a:rPr lang="en-US" sz="2200" b="0" i="1" smtClean="0">
                          <a:latin typeface="Cambria Math" panose="02040503050406030204" pitchFamily="18" charset="0"/>
                        </a:rPr>
                        <m:t>.        </m:t>
                      </m:r>
                      <m:limLow>
                        <m:limLowPr>
                          <m:ctrlPr>
                            <a:rPr lang="en-US" sz="2200" b="0" i="1" smtClean="0">
                              <a:latin typeface="Cambria Math" panose="02040503050406030204" pitchFamily="18" charset="0"/>
                            </a:rPr>
                          </m:ctrlPr>
                        </m:limLowPr>
                        <m:e>
                          <m:groupChr>
                            <m:groupChrPr>
                              <m:chr m:val="⏟"/>
                              <m:ctrlPr>
                                <a:rPr lang="en-US" sz="2200" b="0" i="1" smtClean="0">
                                  <a:latin typeface="Cambria Math" panose="02040503050406030204" pitchFamily="18" charset="0"/>
                                </a:rPr>
                              </m:ctrlPr>
                            </m:groupChrPr>
                            <m:e>
                              <m:r>
                                <a:rPr lang="en-US" sz="2200" b="0" i="1" smtClean="0">
                                  <a:latin typeface="Cambria Math" panose="02040503050406030204" pitchFamily="18" charset="0"/>
                                </a:rPr>
                                <m:t>𝑦</m:t>
                              </m:r>
                              <m:r>
                                <a:rPr lang="en-US" sz="2200" b="0" i="1" smtClean="0">
                                  <a:latin typeface="Cambria Math" panose="02040503050406030204" pitchFamily="18" charset="0"/>
                                </a:rPr>
                                <m:t>=</m:t>
                              </m:r>
                              <m:r>
                                <a:rPr lang="en-US" sz="2200" b="0" i="1" smtClean="0">
                                  <a:latin typeface="Cambria Math" panose="02040503050406030204" pitchFamily="18" charset="0"/>
                                </a:rPr>
                                <m:t>𝑃</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𝑞</m:t>
                              </m:r>
                              <m:r>
                                <a:rPr lang="en-US" sz="2200" b="0" i="1" smtClean="0">
                                  <a:latin typeface="Cambria Math" panose="02040503050406030204" pitchFamily="18" charset="0"/>
                                </a:rPr>
                                <m:t>)+</m:t>
                              </m:r>
                              <m:r>
                                <a:rPr lang="en-US" sz="2200" b="0" i="1" smtClean="0">
                                  <a:latin typeface="Cambria Math" panose="02040503050406030204" pitchFamily="18" charset="0"/>
                                </a:rPr>
                                <m:t>𝑧</m:t>
                              </m:r>
                            </m:e>
                          </m:groupChr>
                        </m:e>
                        <m:lim>
                          <m:r>
                            <a:rPr lang="en-US" sz="2200" b="0" i="1" smtClean="0">
                              <a:latin typeface="Cambria Math" panose="02040503050406030204" pitchFamily="18" charset="0"/>
                            </a:rPr>
                            <m:t>(</m:t>
                          </m:r>
                          <m:r>
                            <a:rPr lang="en-US" sz="2200" b="0" i="1" smtClean="0">
                              <a:latin typeface="Cambria Math" panose="02040503050406030204" pitchFamily="18" charset="0"/>
                            </a:rPr>
                            <m:t>𝑏𝑢𝑑𝑔𝑒𝑡</m:t>
                          </m:r>
                          <m:r>
                            <a:rPr lang="en-US" sz="2200" b="0" i="1" smtClean="0">
                              <a:latin typeface="Cambria Math" panose="02040503050406030204" pitchFamily="18" charset="0"/>
                            </a:rPr>
                            <m:t> </m:t>
                          </m:r>
                          <m:r>
                            <a:rPr lang="en-US" sz="2200" b="0" i="1" smtClean="0">
                              <a:latin typeface="Cambria Math" panose="02040503050406030204" pitchFamily="18" charset="0"/>
                            </a:rPr>
                            <m:t>𝑐𝑜𝑛𝑠𝑡𝑟𝑎𝑖𝑛𝑡</m:t>
                          </m:r>
                          <m:r>
                            <a:rPr lang="en-US" sz="2200" b="0" i="1" smtClean="0">
                              <a:latin typeface="Cambria Math" panose="02040503050406030204" pitchFamily="18" charset="0"/>
                            </a:rPr>
                            <m:t>)</m:t>
                          </m:r>
                        </m:lim>
                      </m:limLow>
                    </m:oMath>
                  </m:oMathPara>
                </a14:m>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Move the budget constraint into the objective function:</a:t>
                </a:r>
              </a:p>
              <a:p>
                <a:pPr lvl="1"/>
                <a:endParaRPr lang="en-US" sz="2400" i="1" dirty="0">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sPre>
                        <m:sPrePr>
                          <m:ctrlPr>
                            <a:rPr lang="en-US" sz="2400" i="1" smtClean="0">
                              <a:latin typeface="Cambria Math" panose="02040503050406030204" pitchFamily="18" charset="0"/>
                              <a:cs typeface="Calibri Light" panose="020F0302020204030204" pitchFamily="34" charset="0"/>
                            </a:rPr>
                          </m:ctrlPr>
                        </m:sPrePr>
                        <m:sub>
                          <m:r>
                            <a:rPr lang="en-US" sz="2400" b="0" i="1" smtClean="0">
                              <a:latin typeface="Cambria Math" panose="02040503050406030204" pitchFamily="18" charset="0"/>
                              <a:cs typeface="Calibri Light" panose="020F0302020204030204" pitchFamily="34" charset="0"/>
                            </a:rPr>
                            <m:t>𝑥</m:t>
                          </m:r>
                          <m:r>
                            <a:rPr lang="en-US" sz="2400" b="0" i="1" smtClean="0">
                              <a:latin typeface="Cambria Math" panose="02040503050406030204" pitchFamily="18" charset="0"/>
                              <a:cs typeface="Calibri Light" panose="020F0302020204030204" pitchFamily="34" charset="0"/>
                            </a:rPr>
                            <m:t>,</m:t>
                          </m:r>
                          <m:r>
                            <a:rPr lang="en-US" sz="2400" b="0" i="1" smtClean="0">
                              <a:latin typeface="Cambria Math" panose="02040503050406030204" pitchFamily="18" charset="0"/>
                              <a:cs typeface="Calibri Light" panose="020F0302020204030204" pitchFamily="34" charset="0"/>
                            </a:rPr>
                            <m:t>𝑞</m:t>
                          </m:r>
                        </m:sub>
                        <m:sup>
                          <m:r>
                            <a:rPr lang="en-US" sz="2400" b="0" i="1" smtClean="0">
                              <a:latin typeface="Cambria Math" panose="02040503050406030204" pitchFamily="18" charset="0"/>
                            </a:rPr>
                            <m:t>𝑚𝑎𝑥</m:t>
                          </m:r>
                        </m:sup>
                        <m:e>
                          <m:r>
                            <a:rPr lang="en-US" sz="2400" b="0" i="1" smtClean="0">
                              <a:latin typeface="Cambria Math" panose="02040503050406030204" pitchFamily="18" charset="0"/>
                            </a:rPr>
                            <m:t>  </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limLow>
                            <m:limLowPr>
                              <m:ctrlPr>
                                <a:rPr lang="en-US" sz="2400" i="1" smtClean="0">
                                  <a:latin typeface="Cambria Math" panose="02040503050406030204" pitchFamily="18" charset="0"/>
                                </a:rPr>
                              </m:ctrlPr>
                            </m:limLowPr>
                            <m:e>
                              <m:groupChr>
                                <m:groupChrPr>
                                  <m:chr m:val="⏟"/>
                                  <m:ctrlPr>
                                    <a:rPr lang="en-US" sz="2400" i="1" smtClean="0">
                                      <a:latin typeface="Cambria Math" panose="02040503050406030204" pitchFamily="18" charset="0"/>
                                    </a:rPr>
                                  </m:ctrlPr>
                                </m:groupChrPr>
                                <m:e>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e>
                              </m:groupChr>
                            </m:e>
                            <m:lim>
                              <m:r>
                                <a:rPr lang="en-US" sz="2400" b="0" i="1" smtClean="0">
                                  <a:latin typeface="Cambria Math" panose="02040503050406030204" pitchFamily="18" charset="0"/>
                                </a:rPr>
                                <m:t>𝑧</m:t>
                              </m:r>
                            </m:lim>
                          </m:limLow>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e>
                      </m:sPre>
                      <m:r>
                        <a:rPr lang="en-US" sz="2400" b="0" i="1" smtClean="0">
                          <a:latin typeface="Cambria Math" panose="02040503050406030204" pitchFamily="18" charset="0"/>
                        </a:rPr>
                        <m:t>   </m:t>
                      </m:r>
                    </m:oMath>
                  </m:oMathPara>
                </a14:m>
                <a:endParaRPr lang="en-US" sz="2400" i="1" dirty="0">
                  <a:latin typeface="+mj-lt"/>
                  <a:cs typeface="Calibri Light" panose="020F0302020204030204" pitchFamily="34" charset="0"/>
                </a:endParaRPr>
              </a:p>
              <a:p>
                <a:pPr lvl="1"/>
                <a:r>
                  <a:rPr lang="en-US" sz="2200" dirty="0">
                    <a:latin typeface="+mj-lt"/>
                    <a:cs typeface="Calibri Light" panose="020F0302020204030204" pitchFamily="34" charset="0"/>
                  </a:rPr>
                  <a:t>Solve for the FOCs:</a:t>
                </a:r>
              </a:p>
              <a:p>
                <a:pPr lvl="1"/>
                <a:endParaRPr lang="en-US" sz="2200" dirty="0">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d>
                        <m:dPr>
                          <m:begChr m:val="["/>
                          <m:endChr m:val="]"/>
                          <m:ctrlPr>
                            <a:rPr lang="en-US" sz="2200" b="0" i="1" smtClean="0">
                              <a:latin typeface="Cambria Math" panose="02040503050406030204" pitchFamily="18" charset="0"/>
                              <a:cs typeface="Calibri Light" panose="020F0302020204030204" pitchFamily="34" charset="0"/>
                            </a:rPr>
                          </m:ctrlPr>
                        </m:dPr>
                        <m:e>
                          <m:sSub>
                            <m:sSubPr>
                              <m:ctrlPr>
                                <a:rPr lang="en-US" sz="2200" b="0" i="1" smtClean="0">
                                  <a:latin typeface="Cambria Math" panose="02040503050406030204" pitchFamily="18" charset="0"/>
                                  <a:cs typeface="Calibri Light" panose="020F0302020204030204" pitchFamily="34" charset="0"/>
                                </a:rPr>
                              </m:ctrlPr>
                            </m:sSubPr>
                            <m:e>
                              <m:r>
                                <a:rPr lang="en-US" sz="2200" b="0" i="1" smtClean="0">
                                  <a:latin typeface="Cambria Math" panose="02040503050406030204" pitchFamily="18" charset="0"/>
                                  <a:cs typeface="Calibri Light" panose="020F0302020204030204" pitchFamily="34" charset="0"/>
                                </a:rPr>
                                <m:t>𝑥</m:t>
                              </m:r>
                            </m:e>
                            <m:sub>
                              <m:r>
                                <a:rPr lang="en-US" sz="2200" b="0" i="1" smtClean="0">
                                  <a:latin typeface="Cambria Math" panose="02040503050406030204" pitchFamily="18" charset="0"/>
                                  <a:cs typeface="Calibri Light" panose="020F0302020204030204" pitchFamily="34" charset="0"/>
                                </a:rPr>
                                <m:t>𝑗</m:t>
                              </m:r>
                            </m:sub>
                          </m:sSub>
                        </m:e>
                      </m:d>
                      <m:r>
                        <a:rPr lang="en-US" sz="2200" b="0" i="1" smtClean="0">
                          <a:latin typeface="Cambria Math" panose="02040503050406030204" pitchFamily="18" charset="0"/>
                          <a:cs typeface="Calibri Light" panose="020F0302020204030204" pitchFamily="34" charset="0"/>
                        </a:rPr>
                        <m:t>        </m:t>
                      </m:r>
                      <m:f>
                        <m:fPr>
                          <m:ctrlPr>
                            <a:rPr lang="en-US" sz="2200" b="0" i="1" smtClean="0">
                              <a:latin typeface="Cambria Math" panose="02040503050406030204" pitchFamily="18" charset="0"/>
                              <a:cs typeface="Calibri Light" panose="020F0302020204030204" pitchFamily="34" charset="0"/>
                            </a:rPr>
                          </m:ctrlPr>
                        </m:fPr>
                        <m:num>
                          <m:r>
                            <a:rPr lang="en-US" sz="2200" b="0" i="1" smtClean="0">
                              <a:latin typeface="Cambria Math" panose="02040503050406030204" pitchFamily="18" charset="0"/>
                              <a:ea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𝑈</m:t>
                          </m:r>
                        </m:num>
                        <m:den>
                          <m:r>
                            <a:rPr lang="en-US" sz="2200" i="1">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20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𝑥</m:t>
                              </m:r>
                            </m:e>
                            <m:sub>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𝑗</m:t>
                              </m:r>
                            </m:sub>
                          </m:sSub>
                        </m:den>
                      </m:f>
                      <m:r>
                        <a:rPr lang="en-US" sz="2200" b="0" i="1" smtClean="0">
                          <a:latin typeface="Cambria Math" panose="02040503050406030204" pitchFamily="18" charset="0"/>
                          <a:cs typeface="Calibri Light" panose="020F0302020204030204" pitchFamily="34" charset="0"/>
                        </a:rPr>
                        <m:t>=</m:t>
                      </m:r>
                      <m:f>
                        <m:fPr>
                          <m:ctrlPr>
                            <a:rPr lang="en-US" sz="2200" i="1">
                              <a:latin typeface="Cambria Math" panose="02040503050406030204" pitchFamily="18" charset="0"/>
                              <a:cs typeface="Calibri Light" panose="020F0302020204030204" pitchFamily="34" charset="0"/>
                            </a:rPr>
                          </m:ctrlPr>
                        </m:fPr>
                        <m:num>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i="1">
                              <a:latin typeface="Cambria Math" panose="02040503050406030204" pitchFamily="18" charset="0"/>
                              <a:ea typeface="Cambria Math" panose="02040503050406030204" pitchFamily="18" charset="0"/>
                              <a:cs typeface="Calibri Light" panose="020F0302020204030204" pitchFamily="34" charset="0"/>
                            </a:rPr>
                            <m:t>𝑈</m:t>
                          </m:r>
                        </m:num>
                        <m:den>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𝑧</m:t>
                          </m:r>
                        </m:den>
                      </m:f>
                      <m:f>
                        <m:fPr>
                          <m:ctrlPr>
                            <a:rPr lang="en-US" sz="2200" i="1">
                              <a:latin typeface="Cambria Math" panose="02040503050406030204" pitchFamily="18" charset="0"/>
                              <a:cs typeface="Calibri Light" panose="020F0302020204030204" pitchFamily="34" charset="0"/>
                            </a:rPr>
                          </m:ctrlPr>
                        </m:fPr>
                        <m:num>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𝑃</m:t>
                          </m:r>
                        </m:num>
                        <m:den>
                          <m:r>
                            <a:rPr lang="en-US" sz="2200" i="1">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200" i="1">
                                  <a:latin typeface="Cambria Math" panose="02040503050406030204" pitchFamily="18" charset="0"/>
                                  <a:ea typeface="Cambria Math" panose="02040503050406030204" pitchFamily="18" charset="0"/>
                                  <a:cs typeface="Calibri Light" panose="020F0302020204030204" pitchFamily="34" charset="0"/>
                                </a:rPr>
                              </m:ctrlPr>
                            </m:sSubPr>
                            <m:e>
                              <m:r>
                                <a:rPr lang="en-US" sz="2200" i="1">
                                  <a:latin typeface="Cambria Math" panose="02040503050406030204" pitchFamily="18" charset="0"/>
                                  <a:ea typeface="Cambria Math" panose="02040503050406030204" pitchFamily="18" charset="0"/>
                                  <a:cs typeface="Calibri Light" panose="020F0302020204030204" pitchFamily="34" charset="0"/>
                                </a:rPr>
                                <m:t>𝑥</m:t>
                              </m:r>
                            </m:e>
                            <m:sub>
                              <m:r>
                                <a:rPr lang="en-US" sz="2200" i="1">
                                  <a:latin typeface="Cambria Math" panose="02040503050406030204" pitchFamily="18" charset="0"/>
                                  <a:ea typeface="Cambria Math" panose="02040503050406030204" pitchFamily="18" charset="0"/>
                                  <a:cs typeface="Calibri Light" panose="020F0302020204030204" pitchFamily="34" charset="0"/>
                                </a:rPr>
                                <m:t>𝑗</m:t>
                              </m:r>
                            </m:sub>
                          </m:sSub>
                        </m:den>
                      </m:f>
                      <m:r>
                        <a:rPr lang="en-US" sz="2200" b="0" i="1" smtClean="0">
                          <a:latin typeface="Cambria Math" panose="02040503050406030204" pitchFamily="18" charset="0"/>
                          <a:ea typeface="Cambria Math" panose="02040503050406030204" pitchFamily="18" charset="0"/>
                          <a:cs typeface="Calibri Light" panose="020F0302020204030204" pitchFamily="34" charset="0"/>
                        </a:rPr>
                        <m:t>, </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𝑗</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=1,…, </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𝐽</m:t>
                      </m:r>
                    </m:oMath>
                  </m:oMathPara>
                </a14:m>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d>
                        <m:dPr>
                          <m:begChr m:val="["/>
                          <m:endChr m:val="]"/>
                          <m:ctrlPr>
                            <a:rPr lang="en-US" sz="2200" b="0" i="1" smtClean="0">
                              <a:latin typeface="Cambria Math" panose="02040503050406030204" pitchFamily="18" charset="0"/>
                              <a:cs typeface="Calibri Light" panose="020F0302020204030204" pitchFamily="34" charset="0"/>
                            </a:rPr>
                          </m:ctrlPr>
                        </m:dPr>
                        <m:e>
                          <m:r>
                            <a:rPr lang="en-US" sz="2200" b="0" i="1" smtClean="0">
                              <a:latin typeface="Cambria Math" panose="02040503050406030204" pitchFamily="18" charset="0"/>
                              <a:cs typeface="Calibri Light" panose="020F0302020204030204" pitchFamily="34" charset="0"/>
                            </a:rPr>
                            <m:t>𝑞</m:t>
                          </m:r>
                        </m:e>
                      </m:d>
                      <m:r>
                        <a:rPr lang="en-US" sz="2200" b="0" i="1" smtClean="0">
                          <a:latin typeface="Cambria Math" panose="02040503050406030204" pitchFamily="18" charset="0"/>
                          <a:cs typeface="Calibri Light" panose="020F0302020204030204" pitchFamily="34" charset="0"/>
                        </a:rPr>
                        <m:t>            </m:t>
                      </m:r>
                      <m:f>
                        <m:fPr>
                          <m:ctrlPr>
                            <a:rPr lang="en-US" sz="2200" b="0" i="1" smtClean="0">
                              <a:latin typeface="Cambria Math" panose="02040503050406030204" pitchFamily="18" charset="0"/>
                              <a:cs typeface="Calibri Light" panose="020F0302020204030204" pitchFamily="34" charset="0"/>
                            </a:rPr>
                          </m:ctrlPr>
                        </m:fPr>
                        <m:num>
                          <m:r>
                            <a:rPr lang="en-US" sz="2200" b="0" i="1" smtClean="0">
                              <a:latin typeface="Cambria Math" panose="02040503050406030204" pitchFamily="18" charset="0"/>
                              <a:ea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𝑈</m:t>
                          </m:r>
                        </m:num>
                        <m:den>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𝑞</m:t>
                          </m:r>
                        </m:den>
                      </m:f>
                      <m:r>
                        <a:rPr lang="en-US" sz="2200" b="0" i="1" smtClean="0">
                          <a:latin typeface="Cambria Math" panose="02040503050406030204" pitchFamily="18" charset="0"/>
                          <a:cs typeface="Calibri Light" panose="020F0302020204030204" pitchFamily="34" charset="0"/>
                        </a:rPr>
                        <m:t>=</m:t>
                      </m:r>
                      <m:f>
                        <m:fPr>
                          <m:ctrlPr>
                            <a:rPr lang="en-US" sz="2200" i="1">
                              <a:latin typeface="Cambria Math" panose="02040503050406030204" pitchFamily="18" charset="0"/>
                              <a:cs typeface="Calibri Light" panose="020F0302020204030204" pitchFamily="34" charset="0"/>
                            </a:rPr>
                          </m:ctrlPr>
                        </m:fPr>
                        <m:num>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i="1">
                              <a:latin typeface="Cambria Math" panose="02040503050406030204" pitchFamily="18" charset="0"/>
                              <a:ea typeface="Cambria Math" panose="02040503050406030204" pitchFamily="18" charset="0"/>
                              <a:cs typeface="Calibri Light" panose="020F0302020204030204" pitchFamily="34" charset="0"/>
                            </a:rPr>
                            <m:t>𝑈</m:t>
                          </m:r>
                        </m:num>
                        <m:den>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𝑧</m:t>
                          </m:r>
                        </m:den>
                      </m:f>
                      <m:f>
                        <m:fPr>
                          <m:ctrlPr>
                            <a:rPr lang="en-US" sz="2200" i="1">
                              <a:latin typeface="Cambria Math" panose="02040503050406030204" pitchFamily="18" charset="0"/>
                              <a:cs typeface="Calibri Light" panose="020F0302020204030204" pitchFamily="34" charset="0"/>
                            </a:rPr>
                          </m:ctrlPr>
                        </m:fPr>
                        <m:num>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𝑃</m:t>
                          </m:r>
                        </m:num>
                        <m:den>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𝑞</m:t>
                          </m:r>
                        </m:den>
                      </m:f>
                    </m:oMath>
                  </m:oMathPara>
                </a14:m>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endParaRPr lang="en-US" sz="2400" dirty="0">
                  <a:latin typeface="+mj-lt"/>
                  <a:cs typeface="Calibri Light" panose="020F0302020204030204" pitchFamily="34" charset="0"/>
                </a:endParaRPr>
              </a:p>
            </p:txBody>
          </p:sp>
        </mc:Choice>
        <mc:Fallback xmlns="">
          <p:sp>
            <p:nvSpPr>
              <p:cNvPr id="2" name="TextBox 1">
                <a:extLst>
                  <a:ext uri="{FF2B5EF4-FFF2-40B4-BE49-F238E27FC236}">
                    <a16:creationId xmlns:a16="http://schemas.microsoft.com/office/drawing/2014/main" id="{7E164330-F652-DC53-AB10-BF566E6AA1E7}"/>
                  </a:ext>
                </a:extLst>
              </p:cNvPr>
              <p:cNvSpPr txBox="1">
                <a:spLocks noRot="1" noChangeAspect="1" noMove="1" noResize="1" noEditPoints="1" noAdjustHandles="1" noChangeArrowheads="1" noChangeShapeType="1" noTextEdit="1"/>
              </p:cNvSpPr>
              <p:nvPr/>
            </p:nvSpPr>
            <p:spPr>
              <a:xfrm>
                <a:off x="785212" y="1202055"/>
                <a:ext cx="10873388" cy="5620769"/>
              </a:xfrm>
              <a:prstGeom prst="rect">
                <a:avLst/>
              </a:prstGeom>
              <a:blipFill>
                <a:blip r:embed="rId4"/>
                <a:stretch>
                  <a:fillRect/>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99700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870004" y="-195110"/>
            <a:ext cx="645199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Solving buyer’s choice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164330-F652-DC53-AB10-BF566E6AA1E7}"/>
                  </a:ext>
                </a:extLst>
              </p:cNvPr>
              <p:cNvSpPr txBox="1"/>
              <p:nvPr/>
            </p:nvSpPr>
            <p:spPr>
              <a:xfrm>
                <a:off x="785212" y="1202055"/>
                <a:ext cx="10873388" cy="3702039"/>
              </a:xfrm>
              <a:prstGeom prst="rect">
                <a:avLst/>
              </a:prstGeom>
              <a:noFill/>
              <a:effectLst/>
            </p:spPr>
            <p:txBody>
              <a:bodyPr wrap="square" rtlCol="0">
                <a:spAutoFit/>
              </a:bodyPr>
              <a:lstStyle/>
              <a:p>
                <a:pPr lvl="1"/>
                <a:r>
                  <a:rPr lang="en-US" sz="2200" dirty="0">
                    <a:latin typeface="+mj-lt"/>
                    <a:cs typeface="Calibri Light" panose="020F0302020204030204" pitchFamily="34" charset="0"/>
                  </a:rPr>
                  <a:t>Rearranging:</a:t>
                </a:r>
              </a:p>
              <a:p>
                <a:pPr lvl="1"/>
                <a:endParaRPr lang="en-US" sz="2200" dirty="0">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f>
                        <m:fPr>
                          <m:ctrlPr>
                            <a:rPr lang="en-US" sz="2200" i="1">
                              <a:latin typeface="Cambria Math" panose="02040503050406030204" pitchFamily="18" charset="0"/>
                              <a:cs typeface="Calibri Light" panose="020F0302020204030204" pitchFamily="34" charset="0"/>
                            </a:rPr>
                          </m:ctrlPr>
                        </m:fPr>
                        <m:num>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i="1">
                              <a:latin typeface="Cambria Math" panose="02040503050406030204" pitchFamily="18" charset="0"/>
                              <a:ea typeface="Cambria Math" panose="02040503050406030204" pitchFamily="18" charset="0"/>
                              <a:cs typeface="Calibri Light" panose="020F0302020204030204" pitchFamily="34" charset="0"/>
                            </a:rPr>
                            <m:t>𝑃</m:t>
                          </m:r>
                        </m:num>
                        <m:den>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i="1">
                              <a:latin typeface="Cambria Math" panose="02040503050406030204" pitchFamily="18" charset="0"/>
                              <a:ea typeface="Cambria Math" panose="02040503050406030204" pitchFamily="18" charset="0"/>
                              <a:cs typeface="Calibri Light" panose="020F0302020204030204" pitchFamily="34" charset="0"/>
                            </a:rPr>
                            <m:t>𝑞</m:t>
                          </m:r>
                        </m:den>
                      </m:f>
                      <m:r>
                        <a:rPr lang="en-US" sz="2200" b="0" i="1" smtClean="0">
                          <a:latin typeface="Cambria Math" panose="02040503050406030204" pitchFamily="18" charset="0"/>
                          <a:ea typeface="Cambria Math" panose="02040503050406030204" pitchFamily="18" charset="0"/>
                          <a:cs typeface="Calibri Light" panose="020F0302020204030204" pitchFamily="34" charset="0"/>
                        </a:rPr>
                        <m:t>  =  </m:t>
                      </m:r>
                      <m:f>
                        <m:fPr>
                          <m:ctrlPr>
                            <a:rPr lang="en-US" sz="2200" b="0" i="1" smtClean="0">
                              <a:latin typeface="Cambria Math" panose="02040503050406030204" pitchFamily="18" charset="0"/>
                              <a:ea typeface="Cambria Math" panose="02040503050406030204" pitchFamily="18" charset="0"/>
                              <a:cs typeface="Calibri Light" panose="020F0302020204030204" pitchFamily="34" charset="0"/>
                            </a:rPr>
                          </m:ctrlPr>
                        </m:fPr>
                        <m:num>
                          <m:f>
                            <m:fPr>
                              <m:ctrlPr>
                                <a:rPr lang="en-US" sz="2200" i="1">
                                  <a:latin typeface="Cambria Math" panose="02040503050406030204" pitchFamily="18" charset="0"/>
                                  <a:ea typeface="Cambria Math" panose="02040503050406030204" pitchFamily="18" charset="0"/>
                                  <a:cs typeface="Calibri Light" panose="020F0302020204030204" pitchFamily="34" charset="0"/>
                                </a:rPr>
                              </m:ctrlPr>
                            </m:fPr>
                            <m:num>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i="1">
                                  <a:latin typeface="Cambria Math" panose="02040503050406030204" pitchFamily="18" charset="0"/>
                                  <a:ea typeface="Cambria Math" panose="02040503050406030204" pitchFamily="18" charset="0"/>
                                  <a:cs typeface="Calibri Light" panose="020F0302020204030204" pitchFamily="34" charset="0"/>
                                </a:rPr>
                                <m:t>𝑈</m:t>
                              </m:r>
                            </m:num>
                            <m:den>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i="1">
                                  <a:latin typeface="Cambria Math" panose="02040503050406030204" pitchFamily="18" charset="0"/>
                                  <a:ea typeface="Cambria Math" panose="02040503050406030204" pitchFamily="18" charset="0"/>
                                  <a:cs typeface="Calibri Light" panose="020F0302020204030204" pitchFamily="34" charset="0"/>
                                </a:rPr>
                                <m:t>𝑞</m:t>
                              </m:r>
                            </m:den>
                          </m:f>
                        </m:num>
                        <m:den>
                          <m:f>
                            <m:fPr>
                              <m:ctrlPr>
                                <a:rPr lang="en-US" sz="2200" i="1">
                                  <a:latin typeface="Cambria Math" panose="02040503050406030204" pitchFamily="18" charset="0"/>
                                  <a:ea typeface="Cambria Math" panose="02040503050406030204" pitchFamily="18" charset="0"/>
                                  <a:cs typeface="Calibri Light" panose="020F0302020204030204" pitchFamily="34" charset="0"/>
                                </a:rPr>
                              </m:ctrlPr>
                            </m:fPr>
                            <m:num>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i="1">
                                  <a:latin typeface="Cambria Math" panose="02040503050406030204" pitchFamily="18" charset="0"/>
                                  <a:ea typeface="Cambria Math" panose="02040503050406030204" pitchFamily="18" charset="0"/>
                                  <a:cs typeface="Calibri Light" panose="020F0302020204030204" pitchFamily="34" charset="0"/>
                                </a:rPr>
                                <m:t>𝑈</m:t>
                              </m:r>
                            </m:num>
                            <m:den>
                              <m:r>
                                <a:rPr lang="en-US" sz="2200" i="1">
                                  <a:latin typeface="Cambria Math" panose="02040503050406030204" pitchFamily="18" charset="0"/>
                                  <a:ea typeface="Cambria Math" panose="02040503050406030204" pitchFamily="18" charset="0"/>
                                  <a:cs typeface="Calibri Light" panose="020F0302020204030204" pitchFamily="34" charset="0"/>
                                </a:rPr>
                                <m:t>𝜕</m:t>
                              </m:r>
                              <m:r>
                                <a:rPr lang="en-US" sz="2200" i="1">
                                  <a:latin typeface="Cambria Math" panose="02040503050406030204" pitchFamily="18" charset="0"/>
                                  <a:ea typeface="Cambria Math" panose="02040503050406030204" pitchFamily="18" charset="0"/>
                                  <a:cs typeface="Calibri Light" panose="020F0302020204030204" pitchFamily="34" charset="0"/>
                                </a:rPr>
                                <m:t>𝑧</m:t>
                              </m:r>
                            </m:den>
                          </m:f>
                        </m:den>
                      </m:f>
                    </m:oMath>
                  </m:oMathPara>
                </a14:m>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200" b="1" dirty="0">
                    <a:latin typeface="+mj-lt"/>
                    <a:cs typeface="Calibri Light" panose="020F0302020204030204" pitchFamily="34" charset="0"/>
                  </a:rPr>
                  <a:t>What does this tell us?</a:t>
                </a:r>
              </a:p>
              <a:p>
                <a:pPr lvl="1"/>
                <a:endParaRPr lang="en-US" sz="2400" dirty="0">
                  <a:latin typeface="+mj-lt"/>
                  <a:cs typeface="Calibri Light" panose="020F0302020204030204" pitchFamily="34" charset="0"/>
                </a:endParaRPr>
              </a:p>
            </p:txBody>
          </p:sp>
        </mc:Choice>
        <mc:Fallback xmlns="">
          <p:sp>
            <p:nvSpPr>
              <p:cNvPr id="2" name="TextBox 1">
                <a:extLst>
                  <a:ext uri="{FF2B5EF4-FFF2-40B4-BE49-F238E27FC236}">
                    <a16:creationId xmlns:a16="http://schemas.microsoft.com/office/drawing/2014/main" id="{7E164330-F652-DC53-AB10-BF566E6AA1E7}"/>
                  </a:ext>
                </a:extLst>
              </p:cNvPr>
              <p:cNvSpPr txBox="1">
                <a:spLocks noRot="1" noChangeAspect="1" noMove="1" noResize="1" noEditPoints="1" noAdjustHandles="1" noChangeArrowheads="1" noChangeShapeType="1" noTextEdit="1"/>
              </p:cNvSpPr>
              <p:nvPr/>
            </p:nvSpPr>
            <p:spPr>
              <a:xfrm>
                <a:off x="785212" y="1202055"/>
                <a:ext cx="10873388" cy="3702039"/>
              </a:xfrm>
              <a:prstGeom prst="rect">
                <a:avLst/>
              </a:prstGeom>
              <a:blipFill>
                <a:blip r:embed="rId4"/>
                <a:stretch>
                  <a:fillRect t="-1153"/>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761701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870004" y="-195110"/>
            <a:ext cx="645199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Solving buyer’s choice problem</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E164330-F652-DC53-AB10-BF566E6AA1E7}"/>
                  </a:ext>
                </a:extLst>
              </p:cNvPr>
              <p:cNvSpPr txBox="1"/>
              <p:nvPr/>
            </p:nvSpPr>
            <p:spPr>
              <a:xfrm>
                <a:off x="785212" y="1202055"/>
                <a:ext cx="10873388" cy="5052281"/>
              </a:xfrm>
              <a:prstGeom prst="rect">
                <a:avLst/>
              </a:prstGeom>
              <a:noFill/>
              <a:effectLst/>
            </p:spPr>
            <p:txBody>
              <a:bodyPr wrap="square" rtlCol="0">
                <a:spAutoFit/>
              </a:bodyPr>
              <a:lstStyle/>
              <a:p>
                <a:pPr lvl="1"/>
                <a:r>
                  <a:rPr lang="en-US" sz="2000" dirty="0">
                    <a:latin typeface="+mj-lt"/>
                    <a:cs typeface="Calibri Light" panose="020F0302020204030204" pitchFamily="34" charset="0"/>
                  </a:rPr>
                  <a:t>At the buyer’s optimal choice of </a:t>
                </a:r>
                <a:r>
                  <a:rPr lang="en-US" sz="2000" i="1" dirty="0">
                    <a:latin typeface="+mj-lt"/>
                    <a:cs typeface="Calibri Light" panose="020F0302020204030204" pitchFamily="34" charset="0"/>
                  </a:rPr>
                  <a:t>q...</a:t>
                </a:r>
                <a:endParaRPr lang="en-US" sz="2000" dirty="0">
                  <a:latin typeface="+mj-lt"/>
                  <a:cs typeface="Calibri Light" panose="020F0302020204030204" pitchFamily="34" charset="0"/>
                </a:endParaRPr>
              </a:p>
              <a:p>
                <a:pPr lvl="1"/>
                <a:endParaRPr lang="en-US" sz="2000" dirty="0">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limLow>
                        <m:limLowPr>
                          <m:ctrlPr>
                            <a:rPr lang="en-US" sz="2000" i="1" smtClean="0">
                              <a:latin typeface="Cambria Math" panose="02040503050406030204" pitchFamily="18" charset="0"/>
                              <a:ea typeface="Cambria Math" panose="02040503050406030204" pitchFamily="18" charset="0"/>
                              <a:cs typeface="Calibri Light" panose="020F0302020204030204" pitchFamily="34" charset="0"/>
                            </a:rPr>
                          </m:ctrlPr>
                        </m:limLowPr>
                        <m:e>
                          <m:groupChr>
                            <m:groupChrPr>
                              <m:chr m:val="⏟"/>
                              <m:ctrlPr>
                                <a:rPr lang="en-US" sz="2000" i="1" smtClean="0">
                                  <a:latin typeface="Cambria Math" panose="02040503050406030204" pitchFamily="18" charset="0"/>
                                  <a:ea typeface="Cambria Math" panose="02040503050406030204" pitchFamily="18" charset="0"/>
                                  <a:cs typeface="Calibri Light" panose="020F0302020204030204" pitchFamily="34" charset="0"/>
                                </a:rPr>
                              </m:ctrlPr>
                            </m:groupChrPr>
                            <m:e>
                              <m:f>
                                <m:fPr>
                                  <m:ctrlPr>
                                    <a:rPr lang="en-US" sz="2000" i="1">
                                      <a:latin typeface="Cambria Math" panose="02040503050406030204" pitchFamily="18" charset="0"/>
                                      <a:cs typeface="Calibri Light" panose="020F0302020204030204" pitchFamily="34" charset="0"/>
                                    </a:rPr>
                                  </m:ctrlPr>
                                </m:fPr>
                                <m:num>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i="1">
                                      <a:latin typeface="Cambria Math" panose="02040503050406030204" pitchFamily="18" charset="0"/>
                                      <a:ea typeface="Cambria Math" panose="02040503050406030204" pitchFamily="18" charset="0"/>
                                      <a:cs typeface="Calibri Light" panose="020F0302020204030204" pitchFamily="34" charset="0"/>
                                    </a:rPr>
                                    <m:t>𝑃</m:t>
                                  </m:r>
                                </m:num>
                                <m:den>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i="1">
                                      <a:latin typeface="Cambria Math" panose="02040503050406030204" pitchFamily="18" charset="0"/>
                                      <a:ea typeface="Cambria Math" panose="02040503050406030204" pitchFamily="18" charset="0"/>
                                      <a:cs typeface="Calibri Light" panose="020F0302020204030204" pitchFamily="34" charset="0"/>
                                    </a:rPr>
                                    <m:t>𝑞</m:t>
                                  </m:r>
                                </m:den>
                              </m:f>
                            </m:e>
                          </m:groupChr>
                        </m:e>
                        <m:lim>
                          <m:r>
                            <m:rPr>
                              <m:sty m:val="p"/>
                            </m:rPr>
                            <a:rPr lang="en-US" sz="2000" b="0" i="0"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implicit</m:t>
                          </m:r>
                          <m:r>
                            <a:rPr lang="en-US" sz="2000" b="0" i="0"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 </m:t>
                          </m:r>
                          <m:r>
                            <m:rPr>
                              <m:sty m:val="p"/>
                            </m:rPr>
                            <a:rPr lang="en-US" sz="2000" b="0" i="0"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cost</m:t>
                          </m:r>
                          <m:r>
                            <a:rPr lang="en-US" sz="2000" b="0" i="0"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 </m:t>
                          </m:r>
                          <m:r>
                            <m:rPr>
                              <m:sty m:val="p"/>
                            </m:rPr>
                            <a:rPr lang="en-US" sz="2000" b="0" i="0"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of</m:t>
                          </m:r>
                          <m:r>
                            <a:rPr lang="en-US" sz="2000" b="0" i="0"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 </m:t>
                          </m:r>
                          <m:r>
                            <a:rPr lang="en-US" sz="2000" b="0" i="1"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𝑞</m:t>
                          </m:r>
                        </m:lim>
                      </m:limLow>
                      <m:r>
                        <a:rPr lang="en-US" sz="2000" i="1">
                          <a:latin typeface="Cambria Math" panose="02040503050406030204" pitchFamily="18" charset="0"/>
                          <a:ea typeface="Cambria Math" panose="02040503050406030204" pitchFamily="18" charset="0"/>
                          <a:cs typeface="Calibri Light" panose="020F0302020204030204" pitchFamily="34" charset="0"/>
                        </a:rPr>
                        <m:t> =  </m:t>
                      </m:r>
                      <m:limLow>
                        <m:limLowPr>
                          <m:ctrlPr>
                            <a:rPr lang="en-US" sz="2000" i="1" smtClean="0">
                              <a:latin typeface="Cambria Math" panose="02040503050406030204" pitchFamily="18" charset="0"/>
                              <a:ea typeface="Cambria Math" panose="02040503050406030204" pitchFamily="18" charset="0"/>
                              <a:cs typeface="Calibri Light" panose="020F0302020204030204" pitchFamily="34" charset="0"/>
                            </a:rPr>
                          </m:ctrlPr>
                        </m:limLowPr>
                        <m:e>
                          <m:groupChr>
                            <m:groupChrPr>
                              <m:chr m:val="⏟"/>
                              <m:ctrlPr>
                                <a:rPr lang="en-US" sz="2000" i="1" smtClean="0">
                                  <a:latin typeface="Cambria Math" panose="02040503050406030204" pitchFamily="18" charset="0"/>
                                  <a:ea typeface="Cambria Math" panose="02040503050406030204" pitchFamily="18" charset="0"/>
                                  <a:cs typeface="Calibri Light" panose="020F0302020204030204" pitchFamily="34" charset="0"/>
                                </a:rPr>
                              </m:ctrlPr>
                            </m:groupChrPr>
                            <m:e>
                              <m:f>
                                <m:fPr>
                                  <m:type m:val="lin"/>
                                  <m:ctrlPr>
                                    <a:rPr lang="en-US" sz="2000" i="1" smtClean="0">
                                      <a:latin typeface="Cambria Math" panose="02040503050406030204" pitchFamily="18" charset="0"/>
                                      <a:ea typeface="Cambria Math" panose="02040503050406030204" pitchFamily="18" charset="0"/>
                                      <a:cs typeface="Calibri Light" panose="020F0302020204030204" pitchFamily="34" charset="0"/>
                                    </a:rPr>
                                  </m:ctrlPr>
                                </m:fPr>
                                <m:num>
                                  <m:f>
                                    <m:fPr>
                                      <m:ctrlPr>
                                        <a:rPr lang="en-US" sz="2000" i="1">
                                          <a:latin typeface="Cambria Math" panose="02040503050406030204" pitchFamily="18" charset="0"/>
                                          <a:ea typeface="Cambria Math" panose="02040503050406030204" pitchFamily="18" charset="0"/>
                                          <a:cs typeface="Calibri Light" panose="020F0302020204030204" pitchFamily="34" charset="0"/>
                                        </a:rPr>
                                      </m:ctrlPr>
                                    </m:fPr>
                                    <m:num>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i="1">
                                          <a:latin typeface="Cambria Math" panose="02040503050406030204" pitchFamily="18" charset="0"/>
                                          <a:ea typeface="Cambria Math" panose="02040503050406030204" pitchFamily="18" charset="0"/>
                                          <a:cs typeface="Calibri Light" panose="020F0302020204030204" pitchFamily="34" charset="0"/>
                                        </a:rPr>
                                        <m:t>𝑈</m:t>
                                      </m:r>
                                    </m:num>
                                    <m:den>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i="1">
                                          <a:latin typeface="Cambria Math" panose="02040503050406030204" pitchFamily="18" charset="0"/>
                                          <a:ea typeface="Cambria Math" panose="02040503050406030204" pitchFamily="18" charset="0"/>
                                          <a:cs typeface="Calibri Light" panose="020F0302020204030204" pitchFamily="34" charset="0"/>
                                        </a:rPr>
                                        <m:t>𝑞</m:t>
                                      </m:r>
                                    </m:den>
                                  </m:f>
                                </m:num>
                                <m:den>
                                  <m:f>
                                    <m:fPr>
                                      <m:ctrlPr>
                                        <a:rPr lang="en-US" sz="2000" i="1">
                                          <a:latin typeface="Cambria Math" panose="02040503050406030204" pitchFamily="18" charset="0"/>
                                          <a:ea typeface="Cambria Math" panose="02040503050406030204" pitchFamily="18" charset="0"/>
                                          <a:cs typeface="Calibri Light" panose="020F0302020204030204" pitchFamily="34" charset="0"/>
                                        </a:rPr>
                                      </m:ctrlPr>
                                    </m:fPr>
                                    <m:num>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i="1">
                                          <a:latin typeface="Cambria Math" panose="02040503050406030204" pitchFamily="18" charset="0"/>
                                          <a:ea typeface="Cambria Math" panose="02040503050406030204" pitchFamily="18" charset="0"/>
                                          <a:cs typeface="Calibri Light" panose="020F0302020204030204" pitchFamily="34" charset="0"/>
                                        </a:rPr>
                                        <m:t>𝑈</m:t>
                                      </m:r>
                                    </m:num>
                                    <m:den>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i="1">
                                          <a:latin typeface="Cambria Math" panose="02040503050406030204" pitchFamily="18" charset="0"/>
                                          <a:ea typeface="Cambria Math" panose="02040503050406030204" pitchFamily="18" charset="0"/>
                                          <a:cs typeface="Calibri Light" panose="020F0302020204030204" pitchFamily="34" charset="0"/>
                                        </a:rPr>
                                        <m:t>𝑧</m:t>
                                      </m:r>
                                    </m:den>
                                  </m:f>
                                </m:den>
                              </m:f>
                            </m:e>
                          </m:groupChr>
                        </m:e>
                        <m:lim>
                          <m:r>
                            <m:rPr>
                              <m:sty m:val="p"/>
                            </m:rPr>
                            <a:rPr lang="en-US" sz="2000" smtClean="0">
                              <a:solidFill>
                                <a:schemeClr val="bg2">
                                  <a:lumMod val="50000"/>
                                </a:schemeClr>
                              </a:solidFill>
                              <a:latin typeface="Cambria Math" panose="02040503050406030204" pitchFamily="18" charset="0"/>
                              <a:ea typeface="Cambria Math" panose="02040503050406030204" pitchFamily="18" charset="0"/>
                              <a:cs typeface="Calibri Light" panose="020F0302020204030204" pitchFamily="34" charset="0"/>
                            </a:rPr>
                            <m:t>MRS</m:t>
                          </m:r>
                          <m:r>
                            <a:rPr lang="en-US" sz="2000" smtClean="0">
                              <a:solidFill>
                                <a:schemeClr val="bg2">
                                  <a:lumMod val="50000"/>
                                </a:schemeClr>
                              </a:solidFill>
                              <a:latin typeface="Cambria Math" panose="02040503050406030204" pitchFamily="18" charset="0"/>
                              <a:ea typeface="Cambria Math" panose="02040503050406030204" pitchFamily="18" charset="0"/>
                              <a:cs typeface="Calibri Light" panose="020F0302020204030204" pitchFamily="34" charset="0"/>
                            </a:rPr>
                            <m:t> </m:t>
                          </m:r>
                          <m:r>
                            <m:rPr>
                              <m:sty m:val="p"/>
                            </m:rPr>
                            <a:rPr lang="en-US" sz="2000" smtClean="0">
                              <a:solidFill>
                                <a:schemeClr val="bg2">
                                  <a:lumMod val="50000"/>
                                </a:schemeClr>
                              </a:solidFill>
                              <a:latin typeface="Cambria Math" panose="02040503050406030204" pitchFamily="18" charset="0"/>
                              <a:ea typeface="Cambria Math" panose="02040503050406030204" pitchFamily="18" charset="0"/>
                              <a:cs typeface="Calibri Light" panose="020F0302020204030204" pitchFamily="34" charset="0"/>
                            </a:rPr>
                            <m:t>between</m:t>
                          </m:r>
                          <m:r>
                            <a:rPr lang="en-US" sz="2000" smtClean="0">
                              <a:solidFill>
                                <a:schemeClr val="bg2">
                                  <a:lumMod val="50000"/>
                                </a:schemeClr>
                              </a:solidFill>
                              <a:latin typeface="Cambria Math" panose="02040503050406030204" pitchFamily="18" charset="0"/>
                              <a:ea typeface="Cambria Math" panose="02040503050406030204" pitchFamily="18" charset="0"/>
                              <a:cs typeface="Calibri Light" panose="020F0302020204030204" pitchFamily="34" charset="0"/>
                            </a:rPr>
                            <m:t> </m:t>
                          </m:r>
                          <m:r>
                            <a:rPr lang="en-US" sz="2000" i="1">
                              <a:solidFill>
                                <a:schemeClr val="bg2">
                                  <a:lumMod val="50000"/>
                                </a:schemeClr>
                              </a:solidFill>
                              <a:latin typeface="Cambria Math" panose="02040503050406030204" pitchFamily="18" charset="0"/>
                              <a:ea typeface="Cambria Math" panose="02040503050406030204" pitchFamily="18" charset="0"/>
                              <a:cs typeface="Calibri Light" panose="020F0302020204030204" pitchFamily="34" charset="0"/>
                            </a:rPr>
                            <m:t>𝑞</m:t>
                          </m:r>
                          <m:r>
                            <a:rPr lang="en-US" sz="2000">
                              <a:solidFill>
                                <a:schemeClr val="bg2">
                                  <a:lumMod val="50000"/>
                                </a:schemeClr>
                              </a:solidFill>
                              <a:latin typeface="Cambria Math" panose="02040503050406030204" pitchFamily="18" charset="0"/>
                              <a:ea typeface="Cambria Math" panose="02040503050406030204" pitchFamily="18" charset="0"/>
                              <a:cs typeface="Calibri Light" panose="020F0302020204030204" pitchFamily="34" charset="0"/>
                            </a:rPr>
                            <m:t> </m:t>
                          </m:r>
                          <m:r>
                            <m:rPr>
                              <m:sty m:val="p"/>
                            </m:rPr>
                            <a:rPr lang="en-US" sz="2000">
                              <a:solidFill>
                                <a:schemeClr val="bg2">
                                  <a:lumMod val="50000"/>
                                </a:schemeClr>
                              </a:solidFill>
                              <a:latin typeface="Cambria Math" panose="02040503050406030204" pitchFamily="18" charset="0"/>
                              <a:ea typeface="Cambria Math" panose="02040503050406030204" pitchFamily="18" charset="0"/>
                              <a:cs typeface="Calibri Light" panose="020F0302020204030204" pitchFamily="34" charset="0"/>
                            </a:rPr>
                            <m:t>and</m:t>
                          </m:r>
                          <m:r>
                            <a:rPr lang="en-US" sz="2000">
                              <a:solidFill>
                                <a:schemeClr val="bg2">
                                  <a:lumMod val="50000"/>
                                </a:schemeClr>
                              </a:solidFill>
                              <a:latin typeface="Cambria Math" panose="02040503050406030204" pitchFamily="18" charset="0"/>
                              <a:ea typeface="Cambria Math" panose="02040503050406030204" pitchFamily="18" charset="0"/>
                              <a:cs typeface="Calibri Light" panose="020F0302020204030204" pitchFamily="34" charset="0"/>
                            </a:rPr>
                            <m:t> </m:t>
                          </m:r>
                          <m:r>
                            <a:rPr lang="en-US" sz="2000" i="1">
                              <a:solidFill>
                                <a:schemeClr val="bg2">
                                  <a:lumMod val="50000"/>
                                </a:schemeClr>
                              </a:solidFill>
                              <a:latin typeface="Cambria Math" panose="02040503050406030204" pitchFamily="18" charset="0"/>
                              <a:ea typeface="Cambria Math" panose="02040503050406030204" pitchFamily="18" charset="0"/>
                              <a:cs typeface="Calibri Light" panose="020F0302020204030204" pitchFamily="34" charset="0"/>
                            </a:rPr>
                            <m:t>𝑧</m:t>
                          </m:r>
                        </m:lim>
                      </m:limLow>
                    </m:oMath>
                  </m:oMathPara>
                </a14:m>
                <a:endParaRPr lang="en-US" sz="2000" dirty="0">
                  <a:latin typeface="+mj-lt"/>
                  <a:cs typeface="Calibri Light" panose="020F0302020204030204" pitchFamily="34" charset="0"/>
                </a:endParaRP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 the household equates their MRS between environmental quality and $ to the implicit price of environmental quality.</a:t>
                </a: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From last lecture and micro theory, recall that a MRS with $ in the denominator is equivalent to </a:t>
                </a:r>
                <a:r>
                  <a:rPr lang="en-US" sz="2000" i="1" dirty="0">
                    <a:latin typeface="+mj-lt"/>
                    <a:cs typeface="Calibri Light" panose="020F0302020204030204" pitchFamily="34" charset="0"/>
                  </a:rPr>
                  <a:t>marginal willingness to pay.</a:t>
                </a:r>
                <a:r>
                  <a:rPr lang="en-US" sz="2000" dirty="0">
                    <a:latin typeface="+mj-lt"/>
                    <a:cs typeface="Calibri Light" panose="020F0302020204030204" pitchFamily="34" charset="0"/>
                  </a:rPr>
                  <a:t> </a:t>
                </a:r>
              </a:p>
              <a:p>
                <a:pPr marL="1257300" lvl="2" indent="-342900">
                  <a:buFont typeface="Arial" panose="020B0604020202020204" pitchFamily="34" charset="0"/>
                  <a:buChar char="•"/>
                </a:pPr>
                <a:r>
                  <a:rPr lang="en-US" sz="2000" dirty="0">
                    <a:latin typeface="+mj-lt"/>
                    <a:cs typeface="Calibri Light" panose="020F0302020204030204" pitchFamily="34" charset="0"/>
                  </a:rPr>
                  <a:t>If MWTP &gt; implicit price, buyers should buy more </a:t>
                </a:r>
                <a:r>
                  <a:rPr lang="en-US" sz="2000" i="1" dirty="0">
                    <a:latin typeface="+mj-lt"/>
                    <a:cs typeface="Calibri Light" panose="020F0302020204030204" pitchFamily="34" charset="0"/>
                  </a:rPr>
                  <a:t>q</a:t>
                </a:r>
                <a:endParaRPr lang="en-US" sz="2000" dirty="0">
                  <a:latin typeface="+mj-lt"/>
                  <a:cs typeface="Calibri Light" panose="020F0302020204030204" pitchFamily="34" charset="0"/>
                </a:endParaRPr>
              </a:p>
              <a:p>
                <a:pPr marL="1257300" lvl="2" indent="-342900">
                  <a:buFont typeface="Arial" panose="020B0604020202020204" pitchFamily="34" charset="0"/>
                  <a:buChar char="•"/>
                </a:pPr>
                <a:r>
                  <a:rPr lang="en-US" sz="2000" dirty="0">
                    <a:latin typeface="+mj-lt"/>
                    <a:cs typeface="Calibri Light" panose="020F0302020204030204" pitchFamily="34" charset="0"/>
                  </a:rPr>
                  <a:t>If MWTP &lt; implicit price, buyers should buy less </a:t>
                </a:r>
                <a:r>
                  <a:rPr lang="en-US" sz="2000" i="1" dirty="0">
                    <a:latin typeface="+mj-lt"/>
                    <a:cs typeface="Calibri Light" panose="020F0302020204030204" pitchFamily="34" charset="0"/>
                  </a:rPr>
                  <a:t>q</a:t>
                </a:r>
                <a:endParaRPr lang="en-US" sz="20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000" b="1" dirty="0">
                    <a:latin typeface="+mj-lt"/>
                    <a:cs typeface="Calibri Light" panose="020F0302020204030204" pitchFamily="34" charset="0"/>
                  </a:rPr>
                  <a:t>KEY TAKEAWAY</a:t>
                </a:r>
                <a:r>
                  <a:rPr lang="en-US" sz="2000" dirty="0">
                    <a:latin typeface="+mj-lt"/>
                    <a:cs typeface="Calibri Light" panose="020F0302020204030204" pitchFamily="34" charset="0"/>
                  </a:rPr>
                  <a:t>: holding all else constant,</a:t>
                </a:r>
                <a:r>
                  <a:rPr lang="en-US" sz="2000" i="1" dirty="0">
                    <a:latin typeface="+mj-lt"/>
                    <a:cs typeface="Calibri Light" panose="020F0302020204030204" pitchFamily="34" charset="0"/>
                  </a:rPr>
                  <a:t> </a:t>
                </a:r>
                <a:r>
                  <a:rPr lang="en-US" sz="2000" b="1" dirty="0">
                    <a:latin typeface="+mj-lt"/>
                    <a:cs typeface="Calibri Light" panose="020F0302020204030204" pitchFamily="34" charset="0"/>
                  </a:rPr>
                  <a:t>a buyer’s MWTP for environmental quality (i.e. a point on their demand curve) can be inferred from a regression of house prices on environmental quality</a:t>
                </a:r>
                <a:r>
                  <a:rPr lang="en-US" sz="2000" dirty="0">
                    <a:latin typeface="+mj-lt"/>
                    <a:cs typeface="Calibri Light" panose="020F0302020204030204" pitchFamily="34" charset="0"/>
                  </a:rPr>
                  <a:t>!</a:t>
                </a:r>
              </a:p>
            </p:txBody>
          </p:sp>
        </mc:Choice>
        <mc:Fallback>
          <p:sp>
            <p:nvSpPr>
              <p:cNvPr id="2" name="TextBox 1">
                <a:extLst>
                  <a:ext uri="{FF2B5EF4-FFF2-40B4-BE49-F238E27FC236}">
                    <a16:creationId xmlns:a16="http://schemas.microsoft.com/office/drawing/2014/main" id="{7E164330-F652-DC53-AB10-BF566E6AA1E7}"/>
                  </a:ext>
                </a:extLst>
              </p:cNvPr>
              <p:cNvSpPr txBox="1">
                <a:spLocks noRot="1" noChangeAspect="1" noMove="1" noResize="1" noEditPoints="1" noAdjustHandles="1" noChangeArrowheads="1" noChangeShapeType="1" noTextEdit="1"/>
              </p:cNvSpPr>
              <p:nvPr/>
            </p:nvSpPr>
            <p:spPr>
              <a:xfrm>
                <a:off x="785212" y="1202055"/>
                <a:ext cx="10873388" cy="5052281"/>
              </a:xfrm>
              <a:prstGeom prst="rect">
                <a:avLst/>
              </a:prstGeom>
              <a:blipFill>
                <a:blip r:embed="rId4"/>
                <a:stretch>
                  <a:fillRect t="-603" b="-1206"/>
                </a:stretch>
              </a:blipFill>
              <a:effectLst/>
            </p:spPr>
            <p:txBody>
              <a:bodyPr/>
              <a:lstStyle/>
              <a:p>
                <a:r>
                  <a:rPr lang="en-US">
                    <a:noFill/>
                  </a:rPr>
                  <a:t> </a:t>
                </a:r>
              </a:p>
            </p:txBody>
          </p:sp>
        </mc:Fallback>
      </mc:AlternateContent>
      <p:sp>
        <p:nvSpPr>
          <p:cNvPr id="3" name="Rectangle 2">
            <a:extLst>
              <a:ext uri="{FF2B5EF4-FFF2-40B4-BE49-F238E27FC236}">
                <a16:creationId xmlns:a16="http://schemas.microsoft.com/office/drawing/2014/main" id="{91EC0F3E-D636-DDD2-7E2D-78253CD49647}"/>
              </a:ext>
            </a:extLst>
          </p:cNvPr>
          <p:cNvSpPr/>
          <p:nvPr/>
        </p:nvSpPr>
        <p:spPr>
          <a:xfrm>
            <a:off x="3429000" y="1639957"/>
            <a:ext cx="4939747" cy="1282148"/>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2049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870004" y="-195110"/>
            <a:ext cx="645199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Using the price curve</a:t>
            </a:r>
          </a:p>
        </p:txBody>
      </p:sp>
      <p:sp>
        <p:nvSpPr>
          <p:cNvPr id="2" name="TextBox 1">
            <a:extLst>
              <a:ext uri="{FF2B5EF4-FFF2-40B4-BE49-F238E27FC236}">
                <a16:creationId xmlns:a16="http://schemas.microsoft.com/office/drawing/2014/main" id="{7E164330-F652-DC53-AB10-BF566E6AA1E7}"/>
              </a:ext>
            </a:extLst>
          </p:cNvPr>
          <p:cNvSpPr txBox="1"/>
          <p:nvPr/>
        </p:nvSpPr>
        <p:spPr>
          <a:xfrm>
            <a:off x="6268480" y="1510746"/>
            <a:ext cx="5320545" cy="5201424"/>
          </a:xfrm>
          <a:prstGeom prst="rect">
            <a:avLst/>
          </a:prstGeom>
          <a:noFill/>
          <a:effectLst/>
        </p:spPr>
        <p:txBody>
          <a:bodyPr wrap="square" rtlCol="0">
            <a:spAutoFit/>
          </a:bodyPr>
          <a:lstStyle/>
          <a:p>
            <a:pPr lvl="1"/>
            <a:r>
              <a:rPr lang="en-US" sz="2200" dirty="0">
                <a:latin typeface="+mj-lt"/>
                <a:cs typeface="Calibri Light" panose="020F0302020204030204" pitchFamily="34" charset="0"/>
              </a:rPr>
              <a:t>Hedonic price curve: </a:t>
            </a:r>
            <a:r>
              <a:rPr lang="en-US" sz="2200" i="1" dirty="0">
                <a:latin typeface="+mj-lt"/>
                <a:cs typeface="Calibri Light" panose="020F0302020204030204" pitchFamily="34" charset="0"/>
              </a:rPr>
              <a:t>P(x, q). </a:t>
            </a:r>
            <a:r>
              <a:rPr lang="en-US" sz="2200" dirty="0">
                <a:latin typeface="+mj-lt"/>
                <a:cs typeface="Calibri Light" panose="020F0302020204030204" pitchFamily="34" charset="0"/>
              </a:rPr>
              <a:t>Go on Zillow and you can trace out something like this.</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As shown here in (</a:t>
            </a:r>
            <a:r>
              <a:rPr lang="en-US" sz="2200" i="1" dirty="0">
                <a:latin typeface="+mj-lt"/>
                <a:cs typeface="Calibri Light" panose="020F0302020204030204" pitchFamily="34" charset="0"/>
              </a:rPr>
              <a:t>q</a:t>
            </a:r>
            <a:r>
              <a:rPr lang="en-US" sz="2200" dirty="0">
                <a:latin typeface="+mj-lt"/>
                <a:cs typeface="Calibri Light" panose="020F0302020204030204" pitchFamily="34" charset="0"/>
              </a:rPr>
              <a:t>, $) space, </a:t>
            </a:r>
            <a:r>
              <a:rPr lang="en-US" sz="2200" i="1" dirty="0">
                <a:latin typeface="+mj-lt"/>
                <a:cs typeface="Calibri Light" panose="020F0302020204030204" pitchFamily="34" charset="0"/>
              </a:rPr>
              <a:t>P(x, q)</a:t>
            </a:r>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is increasing in </a:t>
            </a:r>
            <a:r>
              <a:rPr lang="en-US" sz="2200" i="1" dirty="0">
                <a:latin typeface="+mj-lt"/>
                <a:cs typeface="Calibri Light" panose="020F0302020204030204" pitchFamily="34" charset="0"/>
              </a:rPr>
              <a:t>q</a:t>
            </a:r>
            <a:r>
              <a:rPr lang="en-US" sz="2200" dirty="0">
                <a:latin typeface="+mj-lt"/>
                <a:cs typeface="Calibri Light" panose="020F0302020204030204" pitchFamily="34" charset="0"/>
              </a:rPr>
              <a:t>. (Note we’re holding </a:t>
            </a:r>
            <a:r>
              <a:rPr lang="en-US" sz="2200" i="1" dirty="0">
                <a:latin typeface="+mj-lt"/>
                <a:cs typeface="Calibri Light" panose="020F0302020204030204" pitchFamily="34" charset="0"/>
              </a:rPr>
              <a:t>x</a:t>
            </a:r>
            <a:r>
              <a:rPr lang="en-US" sz="2200" dirty="0">
                <a:latin typeface="+mj-lt"/>
                <a:cs typeface="Calibri Light" panose="020F0302020204030204" pitchFamily="34" charset="0"/>
              </a:rPr>
              <a:t> constant in this figure!)</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We typically assume buyers get decreasing marginal utility from additional unit of environmental quality </a:t>
            </a:r>
          </a:p>
          <a:p>
            <a:pPr lvl="1"/>
            <a:endParaRPr lang="en-US" sz="2200" b="1" dirty="0">
              <a:latin typeface="+mj-lt"/>
              <a:cs typeface="Calibri Light" panose="020F0302020204030204" pitchFamily="34" charset="0"/>
            </a:endParaRPr>
          </a:p>
          <a:p>
            <a:pPr lvl="1"/>
            <a:endParaRPr lang="en-US" sz="2200" b="1" dirty="0">
              <a:latin typeface="+mj-lt"/>
              <a:cs typeface="Calibri Light" panose="020F0302020204030204" pitchFamily="34" charset="0"/>
            </a:endParaRPr>
          </a:p>
          <a:p>
            <a:pPr lvl="1"/>
            <a:r>
              <a:rPr lang="en-US" sz="2200" i="1" dirty="0">
                <a:latin typeface="+mj-lt"/>
                <a:cs typeface="Calibri Light" panose="020F0302020204030204" pitchFamily="34" charset="0"/>
              </a:rPr>
              <a:t>For example</a:t>
            </a:r>
            <a:r>
              <a:rPr lang="en-US" sz="2200" dirty="0">
                <a:latin typeface="+mj-lt"/>
                <a:cs typeface="Calibri Light" panose="020F0302020204030204" pitchFamily="34" charset="0"/>
              </a:rPr>
              <a:t>: let </a:t>
            </a:r>
            <a:r>
              <a:rPr lang="en-US" sz="2200" i="1" dirty="0">
                <a:latin typeface="+mj-lt"/>
                <a:cs typeface="Calibri Light" panose="020F0302020204030204" pitchFamily="34" charset="0"/>
              </a:rPr>
              <a:t>q</a:t>
            </a:r>
            <a:r>
              <a:rPr lang="en-US" sz="2200" dirty="0">
                <a:latin typeface="+mj-lt"/>
                <a:cs typeface="Calibri Light" panose="020F0302020204030204" pitchFamily="34" charset="0"/>
              </a:rPr>
              <a:t> be distance from coal-powered electricity generation facility.</a:t>
            </a:r>
          </a:p>
          <a:p>
            <a:pPr lvl="1"/>
            <a:endParaRPr lang="en-US" sz="2400" dirty="0">
              <a:latin typeface="+mj-lt"/>
              <a:cs typeface="Calibri Light" panose="020F0302020204030204" pitchFamily="34" charset="0"/>
            </a:endParaRPr>
          </a:p>
        </p:txBody>
      </p:sp>
      <p:pic>
        <p:nvPicPr>
          <p:cNvPr id="4" name="Picture 3">
            <a:extLst>
              <a:ext uri="{FF2B5EF4-FFF2-40B4-BE49-F238E27FC236}">
                <a16:creationId xmlns:a16="http://schemas.microsoft.com/office/drawing/2014/main" id="{99DA20E6-BA4C-9C90-8889-2E1E07D91F54}"/>
              </a:ext>
            </a:extLst>
          </p:cNvPr>
          <p:cNvPicPr>
            <a:picLocks noChangeAspect="1"/>
          </p:cNvPicPr>
          <p:nvPr/>
        </p:nvPicPr>
        <p:blipFill>
          <a:blip r:embed="rId4"/>
          <a:stretch>
            <a:fillRect/>
          </a:stretch>
        </p:blipFill>
        <p:spPr>
          <a:xfrm>
            <a:off x="745639" y="1143000"/>
            <a:ext cx="5004575" cy="4880114"/>
          </a:xfrm>
          <a:prstGeom prst="rect">
            <a:avLst/>
          </a:prstGeom>
        </p:spPr>
      </p:pic>
    </p:spTree>
    <p:custDataLst>
      <p:tags r:id="rId1"/>
    </p:custDataLst>
    <p:extLst>
      <p:ext uri="{BB962C8B-B14F-4D97-AF65-F5344CB8AC3E}">
        <p14:creationId xmlns:p14="http://schemas.microsoft.com/office/powerpoint/2010/main" val="1358816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870004" y="-195110"/>
            <a:ext cx="645199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Implicit price curve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164330-F652-DC53-AB10-BF566E6AA1E7}"/>
                  </a:ext>
                </a:extLst>
              </p:cNvPr>
              <p:cNvSpPr txBox="1"/>
              <p:nvPr/>
            </p:nvSpPr>
            <p:spPr>
              <a:xfrm>
                <a:off x="6268481" y="1163569"/>
                <a:ext cx="5320545" cy="5564665"/>
              </a:xfrm>
              <a:prstGeom prst="rect">
                <a:avLst/>
              </a:prstGeom>
              <a:noFill/>
              <a:effectLst/>
            </p:spPr>
            <p:txBody>
              <a:bodyPr wrap="square" rtlCol="0">
                <a:spAutoFit/>
              </a:bodyPr>
              <a:lstStyle/>
              <a:p>
                <a:pPr lvl="1"/>
                <a:r>
                  <a:rPr lang="en-US" sz="2000" dirty="0">
                    <a:latin typeface="+mj-lt"/>
                    <a:cs typeface="Calibri Light" panose="020F0302020204030204" pitchFamily="34" charset="0"/>
                  </a:rPr>
                  <a:t>Recall, implicit price curve is </a:t>
                </a:r>
                <a14:m>
                  <m:oMath xmlns:m="http://schemas.openxmlformats.org/officeDocument/2006/math">
                    <m:f>
                      <m:fPr>
                        <m:ctrlPr>
                          <a:rPr lang="en-US" sz="2000" i="1" smtClean="0">
                            <a:latin typeface="Cambria Math" panose="02040503050406030204" pitchFamily="18" charset="0"/>
                            <a:cs typeface="Calibri Light" panose="020F0302020204030204" pitchFamily="34" charset="0"/>
                          </a:rPr>
                        </m:ctrlPr>
                      </m:fPr>
                      <m:num>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i="1">
                            <a:latin typeface="Cambria Math" panose="02040503050406030204" pitchFamily="18" charset="0"/>
                            <a:ea typeface="Cambria Math" panose="02040503050406030204" pitchFamily="18" charset="0"/>
                            <a:cs typeface="Calibri Light" panose="020F0302020204030204" pitchFamily="34" charset="0"/>
                          </a:rPr>
                          <m:t>𝑃</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𝑥</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𝑞</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m:t>
                        </m:r>
                      </m:num>
                      <m:den>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i="1">
                            <a:latin typeface="Cambria Math" panose="02040503050406030204" pitchFamily="18" charset="0"/>
                            <a:ea typeface="Cambria Math" panose="02040503050406030204" pitchFamily="18" charset="0"/>
                            <a:cs typeface="Calibri Light" panose="020F0302020204030204" pitchFamily="34" charset="0"/>
                          </a:rPr>
                          <m:t>𝑞</m:t>
                        </m:r>
                      </m:den>
                    </m:f>
                  </m:oMath>
                </a14:m>
                <a:r>
                  <a:rPr lang="en-US" sz="2000" dirty="0">
                    <a:latin typeface="+mj-lt"/>
                    <a:cs typeface="Calibri Light" panose="020F0302020204030204" pitchFamily="34" charset="0"/>
                  </a:rPr>
                  <a:t>.</a:t>
                </a:r>
              </a:p>
              <a:p>
                <a:pPr lvl="1"/>
                <a:endParaRPr lang="en-US" sz="2000" b="1" dirty="0">
                  <a:latin typeface="+mj-lt"/>
                  <a:cs typeface="Calibri Light" panose="020F0302020204030204" pitchFamily="34" charset="0"/>
                </a:endParaRPr>
              </a:p>
              <a:p>
                <a:pPr lvl="1"/>
                <a:r>
                  <a:rPr lang="en-US" sz="2000" dirty="0">
                    <a:latin typeface="+mj-lt"/>
                    <a:cs typeface="Calibri Light" panose="020F0302020204030204" pitchFamily="34" charset="0"/>
                  </a:rPr>
                  <a:t>So this graph corresponds to the slope of the previous graph.</a:t>
                </a:r>
              </a:p>
              <a:p>
                <a:pPr lvl="1"/>
                <a:endParaRPr lang="en-US" sz="2000" b="1" dirty="0">
                  <a:latin typeface="+mj-lt"/>
                  <a:cs typeface="Calibri Light" panose="020F0302020204030204" pitchFamily="34" charset="0"/>
                </a:endParaRPr>
              </a:p>
              <a:p>
                <a:pPr lvl="1"/>
                <a:r>
                  <a:rPr lang="en-US" sz="2000" dirty="0">
                    <a:latin typeface="+mj-lt"/>
                    <a:cs typeface="Calibri Light" panose="020F0302020204030204" pitchFamily="34" charset="0"/>
                  </a:rPr>
                  <a:t>We know from our buyers’ first order condition on </a:t>
                </a:r>
                <a:r>
                  <a:rPr lang="en-US" sz="2000" i="1" dirty="0">
                    <a:latin typeface="+mj-lt"/>
                    <a:cs typeface="Calibri Light" panose="020F0302020204030204" pitchFamily="34" charset="0"/>
                  </a:rPr>
                  <a:t>q</a:t>
                </a:r>
                <a:r>
                  <a:rPr lang="en-US" sz="2000" dirty="0">
                    <a:latin typeface="+mj-lt"/>
                    <a:cs typeface="Calibri Light" panose="020F0302020204030204" pitchFamily="34" charset="0"/>
                  </a:rPr>
                  <a:t> that MWTP is equal to the implicit price. Thus, for the purposes of this class, </a:t>
                </a:r>
                <a:r>
                  <a:rPr lang="en-US" sz="2000" b="1" dirty="0">
                    <a:latin typeface="+mj-lt"/>
                    <a:cs typeface="Calibri Light" panose="020F0302020204030204" pitchFamily="34" charset="0"/>
                  </a:rPr>
                  <a:t>we can effectively think of this as an inverse demand curve.</a:t>
                </a:r>
              </a:p>
              <a:p>
                <a:pPr lvl="1"/>
                <a:endParaRPr lang="en-US" sz="2000" b="1" dirty="0">
                  <a:latin typeface="+mj-lt"/>
                  <a:cs typeface="Calibri Light" panose="020F0302020204030204" pitchFamily="34" charset="0"/>
                </a:endParaRPr>
              </a:p>
              <a:p>
                <a:pPr lvl="1"/>
                <a:endParaRPr lang="en-US" sz="2000" i="1" dirty="0">
                  <a:latin typeface="+mj-lt"/>
                  <a:cs typeface="Calibri Light" panose="020F0302020204030204" pitchFamily="34" charset="0"/>
                </a:endParaRPr>
              </a:p>
              <a:p>
                <a:pPr lvl="1"/>
                <a:r>
                  <a:rPr lang="en-US" sz="2000" i="1" dirty="0">
                    <a:latin typeface="+mj-lt"/>
                    <a:cs typeface="Calibri Light" panose="020F0302020204030204" pitchFamily="34" charset="0"/>
                  </a:rPr>
                  <a:t>To test your understanding: in words, what does the implicit price curve at left tell us if q is measuring distance from coal-powered electricity generation?</a:t>
                </a:r>
              </a:p>
              <a:p>
                <a:pPr lvl="1"/>
                <a:endParaRPr lang="en-US" sz="2400" dirty="0">
                  <a:latin typeface="+mj-lt"/>
                  <a:cs typeface="Calibri Light" panose="020F0302020204030204" pitchFamily="34" charset="0"/>
                </a:endParaRPr>
              </a:p>
            </p:txBody>
          </p:sp>
        </mc:Choice>
        <mc:Fallback xmlns="">
          <p:sp>
            <p:nvSpPr>
              <p:cNvPr id="2" name="TextBox 1">
                <a:extLst>
                  <a:ext uri="{FF2B5EF4-FFF2-40B4-BE49-F238E27FC236}">
                    <a16:creationId xmlns:a16="http://schemas.microsoft.com/office/drawing/2014/main" id="{7E164330-F652-DC53-AB10-BF566E6AA1E7}"/>
                  </a:ext>
                </a:extLst>
              </p:cNvPr>
              <p:cNvSpPr txBox="1">
                <a:spLocks noRot="1" noChangeAspect="1" noMove="1" noResize="1" noEditPoints="1" noAdjustHandles="1" noChangeArrowheads="1" noChangeShapeType="1" noTextEdit="1"/>
              </p:cNvSpPr>
              <p:nvPr/>
            </p:nvSpPr>
            <p:spPr>
              <a:xfrm>
                <a:off x="6268481" y="1163569"/>
                <a:ext cx="5320545" cy="5564665"/>
              </a:xfrm>
              <a:prstGeom prst="rect">
                <a:avLst/>
              </a:prstGeom>
              <a:blipFill>
                <a:blip r:embed="rId4"/>
                <a:stretch>
                  <a:fillRect r="-115"/>
                </a:stretch>
              </a:blipFill>
              <a:effectLst/>
            </p:spPr>
            <p:txBody>
              <a:bodyPr/>
              <a:lstStyle/>
              <a:p>
                <a:r>
                  <a:rPr lang="en-US">
                    <a:noFill/>
                  </a:rPr>
                  <a:t> </a:t>
                </a:r>
              </a:p>
            </p:txBody>
          </p:sp>
        </mc:Fallback>
      </mc:AlternateContent>
      <p:pic>
        <p:nvPicPr>
          <p:cNvPr id="5" name="Picture 4">
            <a:extLst>
              <a:ext uri="{FF2B5EF4-FFF2-40B4-BE49-F238E27FC236}">
                <a16:creationId xmlns:a16="http://schemas.microsoft.com/office/drawing/2014/main" id="{C380ECFD-B847-AD61-E203-C52E5D08AB49}"/>
              </a:ext>
            </a:extLst>
          </p:cNvPr>
          <p:cNvPicPr>
            <a:picLocks noChangeAspect="1"/>
          </p:cNvPicPr>
          <p:nvPr/>
        </p:nvPicPr>
        <p:blipFill>
          <a:blip r:embed="rId5"/>
          <a:stretch>
            <a:fillRect/>
          </a:stretch>
        </p:blipFill>
        <p:spPr>
          <a:xfrm>
            <a:off x="738399" y="1163569"/>
            <a:ext cx="5185122" cy="4880114"/>
          </a:xfrm>
          <a:prstGeom prst="rect">
            <a:avLst/>
          </a:prstGeom>
        </p:spPr>
      </p:pic>
    </p:spTree>
    <p:custDataLst>
      <p:tags r:id="rId1"/>
    </p:custDataLst>
    <p:extLst>
      <p:ext uri="{BB962C8B-B14F-4D97-AF65-F5344CB8AC3E}">
        <p14:creationId xmlns:p14="http://schemas.microsoft.com/office/powerpoint/2010/main" val="3338441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241527" y="-217006"/>
            <a:ext cx="736398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Estimating the implicit price curve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164330-F652-DC53-AB10-BF566E6AA1E7}"/>
                  </a:ext>
                </a:extLst>
              </p:cNvPr>
              <p:cNvSpPr txBox="1"/>
              <p:nvPr/>
            </p:nvSpPr>
            <p:spPr>
              <a:xfrm>
                <a:off x="684143" y="981955"/>
                <a:ext cx="10823713" cy="6693051"/>
              </a:xfrm>
              <a:prstGeom prst="rect">
                <a:avLst/>
              </a:prstGeom>
              <a:noFill/>
              <a:effectLst/>
            </p:spPr>
            <p:txBody>
              <a:bodyPr wrap="square" rtlCol="0">
                <a:spAutoFit/>
              </a:bodyPr>
              <a:lstStyle/>
              <a:p>
                <a:pPr lvl="1"/>
                <a:r>
                  <a:rPr lang="en-US" sz="2000" dirty="0">
                    <a:latin typeface="+mj-lt"/>
                    <a:cs typeface="Calibri Light" panose="020F0302020204030204" pitchFamily="34" charset="0"/>
                  </a:rPr>
                  <a:t>Let’s move this discussion into an econometric framework.</a:t>
                </a:r>
              </a:p>
              <a:p>
                <a:pPr lvl="1"/>
                <a:endParaRPr lang="en-US" sz="2000" b="1" dirty="0">
                  <a:latin typeface="+mj-lt"/>
                  <a:cs typeface="Calibri Light" panose="020F0302020204030204" pitchFamily="34" charset="0"/>
                </a:endParaRPr>
              </a:p>
              <a:p>
                <a:pPr lvl="1"/>
                <a:r>
                  <a:rPr lang="en-US" sz="2000" dirty="0">
                    <a:latin typeface="+mj-lt"/>
                    <a:cs typeface="Calibri Light" panose="020F0302020204030204" pitchFamily="34" charset="0"/>
                  </a:rPr>
                  <a:t>In general, we observe a set of market property transactions, with prices and property attributes.</a:t>
                </a: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To find the implicit price of some </a:t>
                </a:r>
                <a:r>
                  <a:rPr lang="en-US" sz="2000" i="1" dirty="0">
                    <a:latin typeface="+mj-lt"/>
                    <a:cs typeface="Calibri Light" panose="020F0302020204030204" pitchFamily="34" charset="0"/>
                  </a:rPr>
                  <a:t>q</a:t>
                </a:r>
                <a:r>
                  <a:rPr lang="en-US" sz="2000" dirty="0">
                    <a:latin typeface="+mj-lt"/>
                    <a:cs typeface="Calibri Light" panose="020F0302020204030204" pitchFamily="34" charset="0"/>
                  </a:rPr>
                  <a:t>, a general model would be:</a:t>
                </a:r>
                <a14:m>
                  <m:oMath xmlns:m="http://schemas.openxmlformats.org/officeDocument/2006/math">
                    <m:r>
                      <a:rPr lang="en-US" sz="2000" b="0" i="0" smtClean="0">
                        <a:latin typeface="Cambria Math" panose="02040503050406030204" pitchFamily="18" charset="0"/>
                        <a:cs typeface="Calibri Light" panose="020F0302020204030204" pitchFamily="34" charset="0"/>
                      </a:rPr>
                      <m:t>  </m:t>
                    </m:r>
                    <m:sSub>
                      <m:sSubPr>
                        <m:ctrlPr>
                          <a:rPr lang="en-US" sz="200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cs typeface="Calibri Light" panose="020F0302020204030204" pitchFamily="34" charset="0"/>
                          </a:rPr>
                          <m:t>𝑝</m:t>
                        </m:r>
                      </m:e>
                      <m:sub>
                        <m:r>
                          <a:rPr lang="en-US" sz="2000" b="0" i="1" smtClean="0">
                            <a:latin typeface="Cambria Math" panose="02040503050406030204" pitchFamily="18" charset="0"/>
                            <a:cs typeface="Calibri Light" panose="020F0302020204030204" pitchFamily="34" charset="0"/>
                          </a:rPr>
                          <m:t>𝑖</m:t>
                        </m:r>
                      </m:sub>
                    </m:sSub>
                    <m:r>
                      <a:rPr lang="en-US" sz="2000" b="0" i="1" smtClean="0">
                        <a:latin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cs typeface="Calibri Light" panose="020F0302020204030204" pitchFamily="34" charset="0"/>
                      </a:rPr>
                      <m:t>𝑓</m:t>
                    </m:r>
                    <m:r>
                      <a:rPr lang="en-US" sz="2000" b="0" i="1" smtClean="0">
                        <a:latin typeface="Cambria Math" panose="02040503050406030204" pitchFamily="18" charset="0"/>
                        <a:cs typeface="Calibri Light" panose="020F0302020204030204" pitchFamily="34" charset="0"/>
                      </a:rPr>
                      <m:t>(</m:t>
                    </m:r>
                    <m:sSub>
                      <m:sSubPr>
                        <m:ctrlPr>
                          <a:rPr lang="en-US" sz="2000" b="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cs typeface="Calibri Light" panose="020F0302020204030204" pitchFamily="34" charset="0"/>
                          </a:rPr>
                          <m:t>𝑥</m:t>
                        </m:r>
                      </m:e>
                      <m:sub>
                        <m:r>
                          <a:rPr lang="en-US" sz="2000" b="0" i="1" smtClean="0">
                            <a:latin typeface="Cambria Math" panose="02040503050406030204" pitchFamily="18" charset="0"/>
                            <a:cs typeface="Calibri Light" panose="020F0302020204030204" pitchFamily="34" charset="0"/>
                          </a:rPr>
                          <m:t>𝑖</m:t>
                        </m:r>
                      </m:sub>
                    </m:sSub>
                    <m:r>
                      <a:rPr lang="en-US" sz="2000" b="0" i="1" smtClean="0">
                        <a:latin typeface="Cambria Math" panose="02040503050406030204" pitchFamily="18" charset="0"/>
                        <a:cs typeface="Calibri Light" panose="020F0302020204030204" pitchFamily="34" charset="0"/>
                      </a:rPr>
                      <m:t>,</m:t>
                    </m:r>
                    <m:sSub>
                      <m:sSubPr>
                        <m:ctrlPr>
                          <a:rPr lang="en-US" sz="2000" b="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cs typeface="Calibri Light" panose="020F0302020204030204" pitchFamily="34" charset="0"/>
                          </a:rPr>
                          <m:t>𝑞</m:t>
                        </m:r>
                      </m:e>
                      <m:sub>
                        <m:r>
                          <a:rPr lang="en-US" sz="2000" b="0" i="1" smtClean="0">
                            <a:latin typeface="Cambria Math" panose="02040503050406030204" pitchFamily="18" charset="0"/>
                            <a:cs typeface="Calibri Light" panose="020F0302020204030204" pitchFamily="34" charset="0"/>
                          </a:rPr>
                          <m:t>𝑖</m:t>
                        </m:r>
                      </m:sub>
                    </m:sSub>
                    <m:r>
                      <a:rPr lang="en-US" sz="2000" b="0" i="1" smtClean="0">
                        <a:latin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𝛽</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ea typeface="Cambria Math" panose="02040503050406030204" pitchFamily="18" charset="0"/>
                            <a:cs typeface="Calibri Light" panose="020F0302020204030204" pitchFamily="34" charset="0"/>
                          </a:rPr>
                          <m:t>𝜀</m:t>
                        </m:r>
                      </m:e>
                      <m:sub>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𝑖</m:t>
                        </m:r>
                      </m:sub>
                    </m:sSub>
                    <m:r>
                      <a:rPr lang="en-US" sz="2000" b="0" i="1" smtClean="0">
                        <a:latin typeface="Cambria Math" panose="02040503050406030204" pitchFamily="18" charset="0"/>
                        <a:ea typeface="Cambria Math" panose="02040503050406030204" pitchFamily="18" charset="0"/>
                        <a:cs typeface="Calibri Light" panose="020F0302020204030204" pitchFamily="34" charset="0"/>
                      </a:rPr>
                      <m:t>)</m:t>
                    </m:r>
                  </m:oMath>
                </a14:m>
                <a:endParaRPr lang="en-US" sz="2000" dirty="0">
                  <a:latin typeface="+mj-lt"/>
                  <a:cs typeface="Calibri Light" panose="020F0302020204030204" pitchFamily="34" charset="0"/>
                </a:endParaRP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A commonly used functional form for the price function is:</a:t>
                </a:r>
              </a:p>
              <a:p>
                <a:pPr lvl="1"/>
                <a:endParaRPr lang="en-US" sz="2000" dirty="0">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Calibri Light" panose="020F0302020204030204" pitchFamily="34" charset="0"/>
                        </a:rPr>
                        <m:t>ln</m:t>
                      </m:r>
                      <m:d>
                        <m:dPr>
                          <m:ctrlPr>
                            <a:rPr lang="en-US" sz="2000" b="0" i="1" smtClean="0">
                              <a:latin typeface="Cambria Math" panose="02040503050406030204" pitchFamily="18" charset="0"/>
                              <a:cs typeface="Calibri Light" panose="020F0302020204030204" pitchFamily="34" charset="0"/>
                            </a:rPr>
                          </m:ctrlPr>
                        </m:dPr>
                        <m:e>
                          <m:sSub>
                            <m:sSubPr>
                              <m:ctrlPr>
                                <a:rPr lang="en-US" sz="200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cs typeface="Calibri Light" panose="020F0302020204030204" pitchFamily="34" charset="0"/>
                                </a:rPr>
                                <m:t>𝑝</m:t>
                              </m:r>
                            </m:e>
                            <m:sub>
                              <m:r>
                                <a:rPr lang="en-US" sz="2000" b="0" i="1" smtClean="0">
                                  <a:latin typeface="Cambria Math" panose="02040503050406030204" pitchFamily="18" charset="0"/>
                                  <a:cs typeface="Calibri Light" panose="020F0302020204030204" pitchFamily="34" charset="0"/>
                                </a:rPr>
                                <m:t>𝑖</m:t>
                              </m:r>
                            </m:sub>
                          </m:sSub>
                        </m:e>
                      </m:d>
                      <m:r>
                        <a:rPr lang="en-US" sz="2000" b="0" i="1" smtClean="0">
                          <a:latin typeface="Cambria Math" panose="02040503050406030204" pitchFamily="18" charset="0"/>
                          <a:cs typeface="Calibri Light" panose="020F0302020204030204" pitchFamily="34" charset="0"/>
                        </a:rPr>
                        <m:t>=</m:t>
                      </m:r>
                      <m:sSub>
                        <m:sSubPr>
                          <m:ctrlPr>
                            <a:rPr lang="en-US" sz="2000" b="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ea typeface="Cambria Math" panose="02040503050406030204" pitchFamily="18" charset="0"/>
                              <a:cs typeface="Calibri Light" panose="020F0302020204030204" pitchFamily="34" charset="0"/>
                            </a:rPr>
                            <m:t>𝛽</m:t>
                          </m:r>
                        </m:e>
                        <m:sub>
                          <m:r>
                            <a:rPr lang="en-US" sz="2000" b="0" i="1" smtClean="0">
                              <a:latin typeface="Cambria Math" panose="02040503050406030204" pitchFamily="18" charset="0"/>
                              <a:cs typeface="Calibri Light" panose="020F0302020204030204" pitchFamily="34" charset="0"/>
                            </a:rPr>
                            <m:t>𝑥</m:t>
                          </m:r>
                        </m:sub>
                      </m:sSub>
                      <m:sSub>
                        <m:sSubPr>
                          <m:ctrlPr>
                            <a:rPr lang="en-US" sz="2000" b="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cs typeface="Calibri Light" panose="020F0302020204030204" pitchFamily="34" charset="0"/>
                            </a:rPr>
                            <m:t>𝑥</m:t>
                          </m:r>
                        </m:e>
                        <m:sub>
                          <m:r>
                            <a:rPr lang="en-US" sz="2000" b="0" i="1" smtClean="0">
                              <a:latin typeface="Cambria Math" panose="02040503050406030204" pitchFamily="18" charset="0"/>
                              <a:cs typeface="Calibri Light" panose="020F0302020204030204" pitchFamily="34" charset="0"/>
                            </a:rPr>
                            <m:t>𝑖</m:t>
                          </m:r>
                        </m:sub>
                      </m:sSub>
                      <m:r>
                        <a:rPr lang="en-US" sz="2000" b="0" i="1" smtClean="0">
                          <a:latin typeface="Cambria Math" panose="02040503050406030204" pitchFamily="18" charset="0"/>
                          <a:cs typeface="Calibri Light" panose="020F0302020204030204" pitchFamily="34" charset="0"/>
                        </a:rPr>
                        <m:t>+ </m:t>
                      </m:r>
                      <m:sSub>
                        <m:sSubPr>
                          <m:ctrlPr>
                            <a:rPr lang="en-US" sz="2000" b="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ea typeface="Cambria Math" panose="02040503050406030204" pitchFamily="18" charset="0"/>
                              <a:cs typeface="Calibri Light" panose="020F0302020204030204" pitchFamily="34" charset="0"/>
                            </a:rPr>
                            <m:t>𝛽</m:t>
                          </m:r>
                        </m:e>
                        <m:sub>
                          <m:r>
                            <a:rPr lang="en-US" sz="2000" b="0" i="1" smtClean="0">
                              <a:latin typeface="Cambria Math" panose="02040503050406030204" pitchFamily="18" charset="0"/>
                              <a:cs typeface="Calibri Light" panose="020F0302020204030204" pitchFamily="34" charset="0"/>
                            </a:rPr>
                            <m:t>𝑞</m:t>
                          </m:r>
                        </m:sub>
                      </m:sSub>
                      <m:sSub>
                        <m:sSubPr>
                          <m:ctrlPr>
                            <a:rPr lang="en-US" sz="2000" b="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cs typeface="Calibri Light" panose="020F0302020204030204" pitchFamily="34" charset="0"/>
                            </a:rPr>
                            <m:t>𝑞</m:t>
                          </m:r>
                        </m:e>
                        <m:sub>
                          <m:r>
                            <a:rPr lang="en-US" sz="2000" b="0" i="1" smtClean="0">
                              <a:latin typeface="Cambria Math" panose="02040503050406030204" pitchFamily="18" charset="0"/>
                              <a:cs typeface="Calibri Light" panose="020F0302020204030204" pitchFamily="34" charset="0"/>
                            </a:rPr>
                            <m:t>𝑖</m:t>
                          </m:r>
                        </m:sub>
                      </m:sSub>
                      <m:r>
                        <a:rPr lang="en-US" sz="2000" b="0" i="1" smtClean="0">
                          <a:latin typeface="Cambria Math" panose="02040503050406030204" pitchFamily="18" charset="0"/>
                          <a:cs typeface="Calibri Light" panose="020F0302020204030204" pitchFamily="34" charset="0"/>
                        </a:rPr>
                        <m:t>+ </m:t>
                      </m:r>
                      <m:sSub>
                        <m:sSubPr>
                          <m:ctrlPr>
                            <a:rPr lang="en-US" sz="2000" b="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ea typeface="Cambria Math" panose="02040503050406030204" pitchFamily="18" charset="0"/>
                              <a:cs typeface="Calibri Light" panose="020F0302020204030204" pitchFamily="34" charset="0"/>
                            </a:rPr>
                            <m:t>𝜀</m:t>
                          </m:r>
                        </m:e>
                        <m:sub>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𝑖</m:t>
                          </m:r>
                        </m:sub>
                      </m:sSub>
                    </m:oMath>
                  </m:oMathPara>
                </a14:m>
                <a:endParaRPr lang="en-US" sz="2000" dirty="0">
                  <a:latin typeface="+mj-lt"/>
                  <a:cs typeface="Calibri Light" panose="020F0302020204030204" pitchFamily="34" charset="0"/>
                </a:endParaRP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Some algebraic maneuvering results in an implicit price function of the form:</a:t>
                </a:r>
              </a:p>
              <a:p>
                <a:pPr lvl="1"/>
                <a:endParaRPr lang="en-US" sz="2000" dirty="0">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Calibri Light" panose="020F0302020204030204" pitchFamily="34" charset="0"/>
                            </a:rPr>
                          </m:ctrlPr>
                        </m:fPr>
                        <m:num>
                          <m:sSub>
                            <m:sSubPr>
                              <m:ctrlPr>
                                <a:rPr lang="en-US" sz="2000" i="1">
                                  <a:latin typeface="Cambria Math" panose="02040503050406030204" pitchFamily="18" charset="0"/>
                                  <a:cs typeface="Calibri Light" panose="020F0302020204030204" pitchFamily="34" charset="0"/>
                                </a:rPr>
                              </m:ctrlPr>
                            </m:sSubPr>
                            <m:e>
                              <m:r>
                                <a:rPr lang="en-US" sz="2000" i="1" smtClean="0">
                                  <a:latin typeface="Cambria Math" panose="02040503050406030204" pitchFamily="18" charset="0"/>
                                  <a:ea typeface="Cambria Math" panose="02040503050406030204" pitchFamily="18" charset="0"/>
                                  <a:cs typeface="Calibri Light" panose="020F0302020204030204" pitchFamily="34" charset="0"/>
                                </a:rPr>
                                <m:t>𝜕</m:t>
                              </m:r>
                              <m:r>
                                <a:rPr lang="en-US" sz="2000" i="1">
                                  <a:latin typeface="Cambria Math" panose="02040503050406030204" pitchFamily="18" charset="0"/>
                                  <a:cs typeface="Calibri Light" panose="020F0302020204030204" pitchFamily="34" charset="0"/>
                                </a:rPr>
                                <m:t>𝑝</m:t>
                              </m:r>
                            </m:e>
                            <m:sub>
                              <m:r>
                                <a:rPr lang="en-US" sz="2000" i="1">
                                  <a:latin typeface="Cambria Math" panose="02040503050406030204" pitchFamily="18" charset="0"/>
                                  <a:cs typeface="Calibri Light" panose="020F0302020204030204" pitchFamily="34" charset="0"/>
                                </a:rPr>
                                <m:t>𝑖</m:t>
                              </m:r>
                            </m:sub>
                          </m:sSub>
                        </m:num>
                        <m:den>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𝑞</m:t>
                              </m:r>
                            </m:e>
                            <m:sub>
                              <m:r>
                                <a:rPr lang="en-US" sz="2000" i="1">
                                  <a:latin typeface="Cambria Math" panose="02040503050406030204" pitchFamily="18" charset="0"/>
                                  <a:cs typeface="Calibri Light" panose="020F0302020204030204" pitchFamily="34" charset="0"/>
                                </a:rPr>
                                <m:t>𝑖</m:t>
                              </m:r>
                            </m:sub>
                          </m:sSub>
                        </m:den>
                      </m:f>
                      <m:r>
                        <a:rPr lang="en-US" sz="2000" i="1">
                          <a:latin typeface="Cambria Math" panose="02040503050406030204" pitchFamily="18" charset="0"/>
                          <a:cs typeface="Calibri Light" panose="020F0302020204030204" pitchFamily="34" charset="0"/>
                        </a:rPr>
                        <m:t> =</m:t>
                      </m:r>
                      <m:f>
                        <m:fPr>
                          <m:ctrlPr>
                            <a:rPr lang="en-US" sz="2000" i="1" smtClean="0">
                              <a:latin typeface="Cambria Math" panose="02040503050406030204" pitchFamily="18" charset="0"/>
                              <a:cs typeface="Calibri Light" panose="020F0302020204030204" pitchFamily="34" charset="0"/>
                            </a:rPr>
                          </m:ctrlPr>
                        </m:fPr>
                        <m:num>
                          <m:r>
                            <a:rPr lang="en-US" sz="2000" i="1" smtClean="0">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000" i="1">
                                  <a:latin typeface="Cambria Math" panose="02040503050406030204" pitchFamily="18" charset="0"/>
                                  <a:cs typeface="Calibri Light" panose="020F0302020204030204" pitchFamily="34" charset="0"/>
                                </a:rPr>
                              </m:ctrlPr>
                            </m:sSubPr>
                            <m:e>
                              <m:r>
                                <m:rPr>
                                  <m:sty m:val="p"/>
                                </m:rPr>
                                <a:rPr lang="en-US" sz="2000">
                                  <a:latin typeface="Cambria Math" panose="02040503050406030204" pitchFamily="18" charset="0"/>
                                  <a:cs typeface="Calibri Light" panose="020F0302020204030204" pitchFamily="34" charset="0"/>
                                </a:rPr>
                                <m:t>exp</m:t>
                              </m:r>
                              <m:r>
                                <a:rPr lang="en-US" sz="2000" i="1">
                                  <a:latin typeface="Cambria Math" panose="02040503050406030204" pitchFamily="18" charset="0"/>
                                  <a:cs typeface="Calibri Light" panose="020F0302020204030204" pitchFamily="34" charset="0"/>
                                </a:rPr>
                                <m:t>⁡</m:t>
                              </m:r>
                              <m:r>
                                <a:rPr lang="en-US" sz="2000">
                                  <a:latin typeface="Cambria Math" panose="02040503050406030204" pitchFamily="18" charset="0"/>
                                  <a:cs typeface="Calibri Light" panose="020F0302020204030204" pitchFamily="34" charset="0"/>
                                </a:rPr>
                                <m:t>(</m:t>
                              </m:r>
                              <m:r>
                                <a:rPr lang="en-US" sz="2000" i="1">
                                  <a:latin typeface="Cambria Math" panose="02040503050406030204" pitchFamily="18" charset="0"/>
                                  <a:ea typeface="Cambria Math" panose="02040503050406030204" pitchFamily="18" charset="0"/>
                                  <a:cs typeface="Calibri Light" panose="020F0302020204030204" pitchFamily="34" charset="0"/>
                                </a:rPr>
                                <m:t>𝛽</m:t>
                              </m:r>
                            </m:e>
                            <m:sub>
                              <m:r>
                                <a:rPr lang="en-US" sz="2000" i="1">
                                  <a:latin typeface="Cambria Math" panose="02040503050406030204" pitchFamily="18" charset="0"/>
                                  <a:cs typeface="Calibri Light" panose="020F0302020204030204" pitchFamily="34" charset="0"/>
                                </a:rPr>
                                <m:t>𝑥</m:t>
                              </m:r>
                            </m:sub>
                          </m:sSub>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cs typeface="Calibri Light" panose="020F0302020204030204" pitchFamily="34" charset="0"/>
                                </a:rPr>
                                <m:t>𝑥</m:t>
                              </m:r>
                            </m:e>
                            <m:sub>
                              <m:r>
                                <a:rPr lang="en-US" sz="2000" i="1">
                                  <a:latin typeface="Cambria Math" panose="02040503050406030204" pitchFamily="18" charset="0"/>
                                  <a:cs typeface="Calibri Light" panose="020F0302020204030204" pitchFamily="34" charset="0"/>
                                </a:rPr>
                                <m:t>𝑖</m:t>
                              </m:r>
                            </m:sub>
                          </m:sSub>
                          <m:r>
                            <a:rPr lang="en-US" sz="2000" i="1">
                              <a:latin typeface="Cambria Math" panose="02040503050406030204" pitchFamily="18" charset="0"/>
                              <a:cs typeface="Calibri Light" panose="020F0302020204030204" pitchFamily="34" charset="0"/>
                            </a:rPr>
                            <m:t>+ </m:t>
                          </m:r>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ea typeface="Cambria Math" panose="02040503050406030204" pitchFamily="18" charset="0"/>
                                  <a:cs typeface="Calibri Light" panose="020F0302020204030204" pitchFamily="34" charset="0"/>
                                </a:rPr>
                                <m:t>𝛽</m:t>
                              </m:r>
                            </m:e>
                            <m:sub>
                              <m:r>
                                <a:rPr lang="en-US" sz="2000" i="1">
                                  <a:latin typeface="Cambria Math" panose="02040503050406030204" pitchFamily="18" charset="0"/>
                                  <a:cs typeface="Calibri Light" panose="020F0302020204030204" pitchFamily="34" charset="0"/>
                                </a:rPr>
                                <m:t>𝑞</m:t>
                              </m:r>
                            </m:sub>
                          </m:sSub>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cs typeface="Calibri Light" panose="020F0302020204030204" pitchFamily="34" charset="0"/>
                                </a:rPr>
                                <m:t>𝑞</m:t>
                              </m:r>
                            </m:e>
                            <m:sub>
                              <m:r>
                                <a:rPr lang="en-US" sz="2000" i="1">
                                  <a:latin typeface="Cambria Math" panose="02040503050406030204" pitchFamily="18" charset="0"/>
                                  <a:cs typeface="Calibri Light" panose="020F0302020204030204" pitchFamily="34" charset="0"/>
                                </a:rPr>
                                <m:t>𝑖</m:t>
                              </m:r>
                            </m:sub>
                          </m:sSub>
                          <m:r>
                            <a:rPr lang="en-US" sz="2000" i="1">
                              <a:latin typeface="Cambria Math" panose="02040503050406030204" pitchFamily="18" charset="0"/>
                              <a:cs typeface="Calibri Light" panose="020F0302020204030204" pitchFamily="34" charset="0"/>
                            </a:rPr>
                            <m:t>+ </m:t>
                          </m:r>
                          <m:sSub>
                            <m:sSubPr>
                              <m:ctrlPr>
                                <a:rPr lang="en-US" sz="2000" i="1">
                                  <a:latin typeface="Cambria Math" panose="02040503050406030204" pitchFamily="18" charset="0"/>
                                  <a:ea typeface="Cambria Math" panose="02040503050406030204" pitchFamily="18" charset="0"/>
                                  <a:cs typeface="Calibri Light" panose="020F0302020204030204" pitchFamily="34" charset="0"/>
                                </a:rPr>
                              </m:ctrlPr>
                            </m:sSubPr>
                            <m:e>
                              <m:r>
                                <a:rPr lang="en-US" sz="2000" i="1">
                                  <a:latin typeface="Cambria Math" panose="02040503050406030204" pitchFamily="18" charset="0"/>
                                  <a:ea typeface="Cambria Math" panose="02040503050406030204" pitchFamily="18" charset="0"/>
                                  <a:cs typeface="Calibri Light" panose="020F0302020204030204" pitchFamily="34" charset="0"/>
                                </a:rPr>
                                <m:t>𝜀</m:t>
                              </m:r>
                            </m:e>
                            <m:sub>
                              <m:r>
                                <a:rPr lang="en-US" sz="2000" i="1">
                                  <a:latin typeface="Cambria Math" panose="02040503050406030204" pitchFamily="18" charset="0"/>
                                  <a:ea typeface="Cambria Math" panose="02040503050406030204" pitchFamily="18" charset="0"/>
                                  <a:cs typeface="Calibri Light" panose="020F0302020204030204" pitchFamily="34" charset="0"/>
                                </a:rPr>
                                <m:t>𝑖</m:t>
                              </m:r>
                            </m:sub>
                          </m:sSub>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b="0" i="1" dirty="0" smtClean="0">
                              <a:latin typeface="Cambria Math" panose="02040503050406030204" pitchFamily="18" charset="0"/>
                              <a:cs typeface="Calibri Light" panose="020F0302020204030204" pitchFamily="34" charset="0"/>
                            </a:rPr>
                            <m:t>)</m:t>
                          </m:r>
                        </m:num>
                        <m:den>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i="1">
                                  <a:latin typeface="Cambria Math" panose="02040503050406030204" pitchFamily="18" charset="0"/>
                                  <a:ea typeface="Cambria Math" panose="02040503050406030204" pitchFamily="18" charset="0"/>
                                  <a:cs typeface="Calibri Light" panose="020F0302020204030204" pitchFamily="34" charset="0"/>
                                </a:rPr>
                                <m:t>𝑞</m:t>
                              </m:r>
                            </m:e>
                            <m:sub>
                              <m:r>
                                <a:rPr lang="en-US" sz="2000" i="1">
                                  <a:latin typeface="Cambria Math" panose="02040503050406030204" pitchFamily="18" charset="0"/>
                                  <a:cs typeface="Calibri Light" panose="020F0302020204030204" pitchFamily="34" charset="0"/>
                                </a:rPr>
                                <m:t>𝑖</m:t>
                              </m:r>
                            </m:sub>
                          </m:sSub>
                        </m:den>
                      </m:f>
                      <m:r>
                        <a:rPr lang="en-US" sz="2000" b="0" i="1" smtClean="0">
                          <a:latin typeface="Cambria Math" panose="02040503050406030204" pitchFamily="18" charset="0"/>
                          <a:cs typeface="Calibri Light" panose="020F0302020204030204" pitchFamily="34" charset="0"/>
                        </a:rPr>
                        <m:t>=</m:t>
                      </m:r>
                      <m:sSub>
                        <m:sSubPr>
                          <m:ctrlPr>
                            <a:rPr lang="en-US" sz="2000" i="1">
                              <a:latin typeface="Cambria Math" panose="02040503050406030204" pitchFamily="18" charset="0"/>
                              <a:cs typeface="Calibri Light" panose="020F0302020204030204" pitchFamily="34" charset="0"/>
                            </a:rPr>
                          </m:ctrlPr>
                        </m:sSubPr>
                        <m:e>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ea typeface="Cambria Math" panose="02040503050406030204" pitchFamily="18" charset="0"/>
                                  <a:cs typeface="Calibri Light" panose="020F0302020204030204" pitchFamily="34" charset="0"/>
                                </a:rPr>
                                <m:t>𝛽</m:t>
                              </m:r>
                            </m:e>
                            <m:sub>
                              <m:r>
                                <a:rPr lang="en-US" sz="2000" i="1">
                                  <a:latin typeface="Cambria Math" panose="02040503050406030204" pitchFamily="18" charset="0"/>
                                  <a:cs typeface="Calibri Light" panose="020F0302020204030204" pitchFamily="34" charset="0"/>
                                </a:rPr>
                                <m:t>𝑞</m:t>
                              </m:r>
                            </m:sub>
                          </m:sSub>
                          <m:r>
                            <a:rPr lang="en-US" sz="2000" b="0" i="0" smtClean="0">
                              <a:latin typeface="Cambria Math" panose="02040503050406030204" pitchFamily="18" charset="0"/>
                              <a:cs typeface="Calibri Light" panose="020F0302020204030204" pitchFamily="34" charset="0"/>
                            </a:rPr>
                            <m:t> </m:t>
                          </m:r>
                          <m:r>
                            <m:rPr>
                              <m:sty m:val="p"/>
                            </m:rPr>
                            <a:rPr lang="en-US" sz="2000">
                              <a:latin typeface="Cambria Math" panose="02040503050406030204" pitchFamily="18" charset="0"/>
                              <a:cs typeface="Calibri Light" panose="020F0302020204030204" pitchFamily="34" charset="0"/>
                            </a:rPr>
                            <m:t>exp</m:t>
                          </m:r>
                          <m:r>
                            <a:rPr lang="en-US" sz="2000" i="1">
                              <a:latin typeface="Cambria Math" panose="02040503050406030204" pitchFamily="18" charset="0"/>
                              <a:cs typeface="Calibri Light" panose="020F0302020204030204" pitchFamily="34" charset="0"/>
                            </a:rPr>
                            <m:t>⁡</m:t>
                          </m:r>
                          <m:r>
                            <a:rPr lang="en-US" sz="2000">
                              <a:latin typeface="Cambria Math" panose="02040503050406030204" pitchFamily="18" charset="0"/>
                              <a:cs typeface="Calibri Light" panose="020F0302020204030204" pitchFamily="34" charset="0"/>
                            </a:rPr>
                            <m:t>(</m:t>
                          </m:r>
                          <m:r>
                            <a:rPr lang="en-US" sz="2000" i="1">
                              <a:latin typeface="Cambria Math" panose="02040503050406030204" pitchFamily="18" charset="0"/>
                              <a:ea typeface="Cambria Math" panose="02040503050406030204" pitchFamily="18" charset="0"/>
                              <a:cs typeface="Calibri Light" panose="020F0302020204030204" pitchFamily="34" charset="0"/>
                            </a:rPr>
                            <m:t>𝛽</m:t>
                          </m:r>
                        </m:e>
                        <m:sub>
                          <m:r>
                            <a:rPr lang="en-US" sz="2000" i="1">
                              <a:latin typeface="Cambria Math" panose="02040503050406030204" pitchFamily="18" charset="0"/>
                              <a:cs typeface="Calibri Light" panose="020F0302020204030204" pitchFamily="34" charset="0"/>
                            </a:rPr>
                            <m:t>𝑥</m:t>
                          </m:r>
                        </m:sub>
                      </m:sSub>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cs typeface="Calibri Light" panose="020F0302020204030204" pitchFamily="34" charset="0"/>
                            </a:rPr>
                            <m:t>𝑥</m:t>
                          </m:r>
                        </m:e>
                        <m:sub>
                          <m:r>
                            <a:rPr lang="en-US" sz="2000" i="1">
                              <a:latin typeface="Cambria Math" panose="02040503050406030204" pitchFamily="18" charset="0"/>
                              <a:cs typeface="Calibri Light" panose="020F0302020204030204" pitchFamily="34" charset="0"/>
                            </a:rPr>
                            <m:t>𝑖</m:t>
                          </m:r>
                        </m:sub>
                      </m:sSub>
                      <m:r>
                        <a:rPr lang="en-US" sz="2000" i="1">
                          <a:latin typeface="Cambria Math" panose="02040503050406030204" pitchFamily="18" charset="0"/>
                          <a:cs typeface="Calibri Light" panose="020F0302020204030204" pitchFamily="34" charset="0"/>
                        </a:rPr>
                        <m:t>+ </m:t>
                      </m:r>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ea typeface="Cambria Math" panose="02040503050406030204" pitchFamily="18" charset="0"/>
                              <a:cs typeface="Calibri Light" panose="020F0302020204030204" pitchFamily="34" charset="0"/>
                            </a:rPr>
                            <m:t>𝛽</m:t>
                          </m:r>
                        </m:e>
                        <m:sub>
                          <m:r>
                            <a:rPr lang="en-US" sz="2000" i="1">
                              <a:latin typeface="Cambria Math" panose="02040503050406030204" pitchFamily="18" charset="0"/>
                              <a:cs typeface="Calibri Light" panose="020F0302020204030204" pitchFamily="34" charset="0"/>
                            </a:rPr>
                            <m:t>𝑞</m:t>
                          </m:r>
                        </m:sub>
                      </m:sSub>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cs typeface="Calibri Light" panose="020F0302020204030204" pitchFamily="34" charset="0"/>
                            </a:rPr>
                            <m:t>𝑞</m:t>
                          </m:r>
                        </m:e>
                        <m:sub>
                          <m:r>
                            <a:rPr lang="en-US" sz="2000" i="1">
                              <a:latin typeface="Cambria Math" panose="02040503050406030204" pitchFamily="18" charset="0"/>
                              <a:cs typeface="Calibri Light" panose="020F0302020204030204" pitchFamily="34" charset="0"/>
                            </a:rPr>
                            <m:t>𝑖</m:t>
                          </m:r>
                        </m:sub>
                      </m:sSub>
                      <m:r>
                        <a:rPr lang="en-US" sz="2000" i="1">
                          <a:latin typeface="Cambria Math" panose="02040503050406030204" pitchFamily="18" charset="0"/>
                          <a:cs typeface="Calibri Light" panose="020F0302020204030204" pitchFamily="34" charset="0"/>
                        </a:rPr>
                        <m:t>+ </m:t>
                      </m:r>
                      <m:sSub>
                        <m:sSubPr>
                          <m:ctrlPr>
                            <a:rPr lang="en-US" sz="2000" i="1">
                              <a:latin typeface="Cambria Math" panose="02040503050406030204" pitchFamily="18" charset="0"/>
                              <a:ea typeface="Cambria Math" panose="02040503050406030204" pitchFamily="18" charset="0"/>
                              <a:cs typeface="Calibri Light" panose="020F0302020204030204" pitchFamily="34" charset="0"/>
                            </a:rPr>
                          </m:ctrlPr>
                        </m:sSubPr>
                        <m:e>
                          <m:r>
                            <a:rPr lang="en-US" sz="2000" i="1">
                              <a:latin typeface="Cambria Math" panose="02040503050406030204" pitchFamily="18" charset="0"/>
                              <a:ea typeface="Cambria Math" panose="02040503050406030204" pitchFamily="18" charset="0"/>
                              <a:cs typeface="Calibri Light" panose="020F0302020204030204" pitchFamily="34" charset="0"/>
                            </a:rPr>
                            <m:t>𝜀</m:t>
                          </m:r>
                        </m:e>
                        <m:sub>
                          <m:r>
                            <a:rPr lang="en-US" sz="2000" i="1">
                              <a:latin typeface="Cambria Math" panose="02040503050406030204" pitchFamily="18" charset="0"/>
                              <a:ea typeface="Cambria Math" panose="02040503050406030204" pitchFamily="18" charset="0"/>
                              <a:cs typeface="Calibri Light" panose="020F0302020204030204" pitchFamily="34" charset="0"/>
                            </a:rPr>
                            <m:t>𝑖</m:t>
                          </m:r>
                        </m:sub>
                      </m:sSub>
                      <m:r>
                        <a:rPr lang="en-US" sz="2000" i="1">
                          <a:latin typeface="Cambria Math" panose="02040503050406030204" pitchFamily="18" charset="0"/>
                          <a:ea typeface="Cambria Math" panose="02040503050406030204" pitchFamily="18" charset="0"/>
                          <a:cs typeface="Calibri Light" panose="020F0302020204030204" pitchFamily="34" charset="0"/>
                        </a:rPr>
                        <m:t>)</m:t>
                      </m:r>
                    </m:oMath>
                  </m:oMathPara>
                </a14:m>
                <a:endParaRPr lang="en-US" sz="2000" dirty="0">
                  <a:latin typeface="+mj-lt"/>
                  <a:cs typeface="Calibri Light" panose="020F0302020204030204" pitchFamily="34" charset="0"/>
                </a:endParaRPr>
              </a:p>
              <a:p>
                <a:pPr lvl="1"/>
                <a:endParaRPr lang="en-US" sz="2000" dirty="0">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Calibri Light" panose="020F0302020204030204" pitchFamily="34" charset="0"/>
                            </a:rPr>
                          </m:ctrlPr>
                        </m:fPr>
                        <m:num>
                          <m:sSub>
                            <m:sSubPr>
                              <m:ctrlPr>
                                <a:rPr lang="en-US" sz="2000" i="1">
                                  <a:latin typeface="Cambria Math" panose="02040503050406030204" pitchFamily="18" charset="0"/>
                                  <a:cs typeface="Calibri Light" panose="020F0302020204030204" pitchFamily="34" charset="0"/>
                                </a:rPr>
                              </m:ctrlPr>
                            </m:sSubPr>
                            <m:e>
                              <m:r>
                                <a:rPr lang="en-US" sz="2000" i="1" smtClean="0">
                                  <a:latin typeface="Cambria Math" panose="02040503050406030204" pitchFamily="18" charset="0"/>
                                  <a:ea typeface="Cambria Math" panose="02040503050406030204" pitchFamily="18" charset="0"/>
                                  <a:cs typeface="Calibri Light" panose="020F0302020204030204" pitchFamily="34" charset="0"/>
                                </a:rPr>
                                <m:t>𝜕</m:t>
                              </m:r>
                              <m:r>
                                <a:rPr lang="en-US" sz="2000" i="1">
                                  <a:latin typeface="Cambria Math" panose="02040503050406030204" pitchFamily="18" charset="0"/>
                                  <a:cs typeface="Calibri Light" panose="020F0302020204030204" pitchFamily="34" charset="0"/>
                                </a:rPr>
                                <m:t>𝑝</m:t>
                              </m:r>
                            </m:e>
                            <m:sub>
                              <m:r>
                                <a:rPr lang="en-US" sz="2000" i="1">
                                  <a:latin typeface="Cambria Math" panose="02040503050406030204" pitchFamily="18" charset="0"/>
                                  <a:cs typeface="Calibri Light" panose="020F0302020204030204" pitchFamily="34" charset="0"/>
                                </a:rPr>
                                <m:t>𝑖</m:t>
                              </m:r>
                            </m:sub>
                          </m:sSub>
                        </m:num>
                        <m:den>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𝑞</m:t>
                              </m:r>
                            </m:e>
                            <m:sub>
                              <m:r>
                                <a:rPr lang="en-US" sz="2000" i="1">
                                  <a:latin typeface="Cambria Math" panose="02040503050406030204" pitchFamily="18" charset="0"/>
                                  <a:cs typeface="Calibri Light" panose="020F0302020204030204" pitchFamily="34" charset="0"/>
                                </a:rPr>
                                <m:t>𝑖</m:t>
                              </m:r>
                            </m:sub>
                          </m:sSub>
                        </m:den>
                      </m:f>
                      <m:r>
                        <a:rPr lang="en-US" sz="2000" i="1">
                          <a:latin typeface="Cambria Math" panose="02040503050406030204" pitchFamily="18" charset="0"/>
                          <a:cs typeface="Calibri Light" panose="020F0302020204030204" pitchFamily="34" charset="0"/>
                        </a:rPr>
                        <m:t> =</m:t>
                      </m:r>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ea typeface="Cambria Math" panose="02040503050406030204" pitchFamily="18" charset="0"/>
                              <a:cs typeface="Calibri Light" panose="020F0302020204030204" pitchFamily="34" charset="0"/>
                            </a:rPr>
                            <m:t>𝛽</m:t>
                          </m:r>
                        </m:e>
                        <m:sub>
                          <m:r>
                            <a:rPr lang="en-US" sz="2000" i="1">
                              <a:latin typeface="Cambria Math" panose="02040503050406030204" pitchFamily="18" charset="0"/>
                              <a:cs typeface="Calibri Light" panose="020F0302020204030204" pitchFamily="34" charset="0"/>
                            </a:rPr>
                            <m:t>𝑞</m:t>
                          </m:r>
                        </m:sub>
                      </m:sSub>
                      <m:sSub>
                        <m:sSubPr>
                          <m:ctrlPr>
                            <a:rPr lang="en-US" sz="2000" i="1">
                              <a:latin typeface="Cambria Math" panose="02040503050406030204" pitchFamily="18" charset="0"/>
                              <a:cs typeface="Calibri Light" panose="020F0302020204030204" pitchFamily="34" charset="0"/>
                            </a:rPr>
                          </m:ctrlPr>
                        </m:sSubPr>
                        <m:e>
                          <m:r>
                            <a:rPr lang="en-US" sz="2000" i="1">
                              <a:latin typeface="Cambria Math" panose="02040503050406030204" pitchFamily="18" charset="0"/>
                              <a:cs typeface="Calibri Light" panose="020F0302020204030204" pitchFamily="34" charset="0"/>
                            </a:rPr>
                            <m:t>𝑝</m:t>
                          </m:r>
                        </m:e>
                        <m:sub>
                          <m:r>
                            <a:rPr lang="en-US" sz="2000" i="1">
                              <a:latin typeface="Cambria Math" panose="02040503050406030204" pitchFamily="18" charset="0"/>
                              <a:cs typeface="Calibri Light" panose="020F0302020204030204" pitchFamily="34" charset="0"/>
                            </a:rPr>
                            <m:t>𝑖</m:t>
                          </m:r>
                        </m:sub>
                      </m:sSub>
                    </m:oMath>
                  </m:oMathPara>
                </a14:m>
                <a:endParaRPr lang="en-US" sz="2000" dirty="0">
                  <a:latin typeface="+mj-lt"/>
                  <a:cs typeface="Calibri Light" panose="020F0302020204030204" pitchFamily="34" charset="0"/>
                </a:endParaRPr>
              </a:p>
              <a:p>
                <a:pPr lvl="1"/>
                <a:endParaRPr lang="en-US" sz="2000" dirty="0">
                  <a:latin typeface="+mj-lt"/>
                  <a:cs typeface="Calibri Light" panose="020F0302020204030204" pitchFamily="34" charset="0"/>
                </a:endParaRPr>
              </a:p>
              <a:p>
                <a:pPr lvl="1"/>
                <a:endParaRPr lang="en-US" sz="2000" dirty="0">
                  <a:latin typeface="+mj-lt"/>
                  <a:cs typeface="Calibri Light" panose="020F0302020204030204" pitchFamily="34" charset="0"/>
                </a:endParaRPr>
              </a:p>
              <a:p>
                <a:pPr lvl="1"/>
                <a:endParaRPr lang="en-US" sz="2000" dirty="0">
                  <a:latin typeface="+mj-lt"/>
                  <a:cs typeface="Calibri Light" panose="020F0302020204030204" pitchFamily="34" charset="0"/>
                </a:endParaRPr>
              </a:p>
              <a:p>
                <a:pPr lvl="1"/>
                <a:endParaRPr lang="en-US" sz="2400" dirty="0">
                  <a:latin typeface="+mj-lt"/>
                  <a:cs typeface="Calibri Light" panose="020F0302020204030204" pitchFamily="34" charset="0"/>
                </a:endParaRPr>
              </a:p>
            </p:txBody>
          </p:sp>
        </mc:Choice>
        <mc:Fallback xmlns="">
          <p:sp>
            <p:nvSpPr>
              <p:cNvPr id="2" name="TextBox 1">
                <a:extLst>
                  <a:ext uri="{FF2B5EF4-FFF2-40B4-BE49-F238E27FC236}">
                    <a16:creationId xmlns:a16="http://schemas.microsoft.com/office/drawing/2014/main" id="{7E164330-F652-DC53-AB10-BF566E6AA1E7}"/>
                  </a:ext>
                </a:extLst>
              </p:cNvPr>
              <p:cNvSpPr txBox="1">
                <a:spLocks noRot="1" noChangeAspect="1" noMove="1" noResize="1" noEditPoints="1" noAdjustHandles="1" noChangeArrowheads="1" noChangeShapeType="1" noTextEdit="1"/>
              </p:cNvSpPr>
              <p:nvPr/>
            </p:nvSpPr>
            <p:spPr>
              <a:xfrm>
                <a:off x="684143" y="981955"/>
                <a:ext cx="10823713" cy="6693051"/>
              </a:xfrm>
              <a:prstGeom prst="rect">
                <a:avLst/>
              </a:prstGeom>
              <a:blipFill>
                <a:blip r:embed="rId4"/>
                <a:stretch>
                  <a:fillRect t="-455"/>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03115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268357" y="797510"/>
            <a:ext cx="11169179" cy="1200329"/>
          </a:xfrm>
          <a:prstGeom prst="rect">
            <a:avLst/>
          </a:prstGeom>
          <a:noFill/>
          <a:effectLst/>
        </p:spPr>
        <p:txBody>
          <a:bodyPr wrap="square" rtlCol="0">
            <a:spAutoFit/>
          </a:bodyPr>
          <a:lstStyle/>
          <a:p>
            <a:pPr lvl="1"/>
            <a:r>
              <a:rPr lang="en-US" sz="2400" dirty="0">
                <a:latin typeface="+mj-lt"/>
                <a:cs typeface="Calibri Light" panose="020F0302020204030204" pitchFamily="34" charset="0"/>
              </a:rPr>
              <a:t>Lancaster (1966) –  </a:t>
            </a:r>
            <a:r>
              <a:rPr lang="en-US" sz="2400" dirty="0">
                <a:latin typeface="+mj-lt"/>
                <a:cs typeface="Calibri Light" panose="020F0302020204030204" pitchFamily="34" charset="0"/>
                <a:hlinkClick r:id="rId4"/>
              </a:rPr>
              <a:t>A New Approach to Consumer Theory</a:t>
            </a:r>
            <a:endParaRPr lang="en-US" sz="2400" dirty="0">
              <a:latin typeface="+mj-lt"/>
              <a:cs typeface="Calibri Light" panose="020F0302020204030204" pitchFamily="34" charset="0"/>
            </a:endParaRPr>
          </a:p>
          <a:p>
            <a:pPr marL="1371600" lvl="2" indent="-457200">
              <a:buFont typeface="+mj-lt"/>
              <a:buAutoNum type="arabicPeriod"/>
            </a:pPr>
            <a:r>
              <a:rPr lang="en-US" sz="2400" dirty="0">
                <a:latin typeface="+mj-lt"/>
                <a:cs typeface="Calibri Light" panose="020F0302020204030204" pitchFamily="34" charset="0"/>
              </a:rPr>
              <a:t>The good, per se, does not give utility to the consumer; it </a:t>
            </a:r>
            <a:r>
              <a:rPr lang="en-US" sz="2400" dirty="0">
                <a:solidFill>
                  <a:srgbClr val="FF0000"/>
                </a:solidFill>
                <a:latin typeface="+mj-lt"/>
                <a:cs typeface="Calibri Light" panose="020F0302020204030204" pitchFamily="34" charset="0"/>
              </a:rPr>
              <a:t>possesses characteristics</a:t>
            </a:r>
            <a:r>
              <a:rPr lang="en-US" sz="2400" dirty="0">
                <a:latin typeface="+mj-lt"/>
                <a:cs typeface="Calibri Light" panose="020F0302020204030204" pitchFamily="34" charset="0"/>
              </a:rPr>
              <a:t>, and these characteristics give rise to utility.</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584174" y="-423710"/>
            <a:ext cx="605988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“Characteristics” Model</a:t>
            </a:r>
          </a:p>
        </p:txBody>
      </p:sp>
    </p:spTree>
    <p:custDataLst>
      <p:tags r:id="rId1"/>
    </p:custDataLst>
    <p:extLst>
      <p:ext uri="{BB962C8B-B14F-4D97-AF65-F5344CB8AC3E}">
        <p14:creationId xmlns:p14="http://schemas.microsoft.com/office/powerpoint/2010/main" val="3659778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241527" y="-217006"/>
            <a:ext cx="736398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Estimating the implicit price curve</a:t>
            </a:r>
          </a:p>
        </p:txBody>
      </p:sp>
      <p:sp>
        <p:nvSpPr>
          <p:cNvPr id="2" name="TextBox 1">
            <a:extLst>
              <a:ext uri="{FF2B5EF4-FFF2-40B4-BE49-F238E27FC236}">
                <a16:creationId xmlns:a16="http://schemas.microsoft.com/office/drawing/2014/main" id="{7E164330-F652-DC53-AB10-BF566E6AA1E7}"/>
              </a:ext>
            </a:extLst>
          </p:cNvPr>
          <p:cNvSpPr txBox="1"/>
          <p:nvPr/>
        </p:nvSpPr>
        <p:spPr>
          <a:xfrm>
            <a:off x="487018" y="1579512"/>
            <a:ext cx="2534478" cy="3847207"/>
          </a:xfrm>
          <a:prstGeom prst="rect">
            <a:avLst/>
          </a:prstGeom>
          <a:noFill/>
          <a:effectLst/>
        </p:spPr>
        <p:txBody>
          <a:bodyPr wrap="square" rtlCol="0">
            <a:spAutoFit/>
          </a:bodyPr>
          <a:lstStyle/>
          <a:p>
            <a:pPr lvl="1"/>
            <a:r>
              <a:rPr lang="en-US" sz="2000" dirty="0">
                <a:latin typeface="+mj-lt"/>
                <a:cs typeface="Calibri Light" panose="020F0302020204030204" pitchFamily="34" charset="0"/>
              </a:rPr>
              <a:t>When estimating a hedonic model, analysts make necessary assumptions and decisions on several fronts. </a:t>
            </a: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Some examples: </a:t>
            </a:r>
          </a:p>
          <a:p>
            <a:pPr lvl="1"/>
            <a:endParaRPr lang="en-US" sz="2000" dirty="0">
              <a:latin typeface="+mj-lt"/>
              <a:cs typeface="Calibri Light" panose="020F0302020204030204" pitchFamily="34" charset="0"/>
            </a:endParaRPr>
          </a:p>
          <a:p>
            <a:pPr lvl="1"/>
            <a:endParaRPr lang="en-US" sz="2000" dirty="0">
              <a:latin typeface="+mj-lt"/>
              <a:cs typeface="Calibri Light" panose="020F0302020204030204" pitchFamily="34" charset="0"/>
            </a:endParaRPr>
          </a:p>
          <a:p>
            <a:pPr lvl="1"/>
            <a:endParaRPr lang="en-US" sz="2400" dirty="0">
              <a:latin typeface="+mj-lt"/>
              <a:cs typeface="Calibri Light" panose="020F0302020204030204" pitchFamily="34" charset="0"/>
            </a:endParaRPr>
          </a:p>
        </p:txBody>
      </p:sp>
      <p:pic>
        <p:nvPicPr>
          <p:cNvPr id="4" name="Picture 3">
            <a:extLst>
              <a:ext uri="{FF2B5EF4-FFF2-40B4-BE49-F238E27FC236}">
                <a16:creationId xmlns:a16="http://schemas.microsoft.com/office/drawing/2014/main" id="{ABCA5D5D-ED44-DE1C-189D-C01039EF09A5}"/>
              </a:ext>
            </a:extLst>
          </p:cNvPr>
          <p:cNvPicPr>
            <a:picLocks noChangeAspect="1"/>
          </p:cNvPicPr>
          <p:nvPr/>
        </p:nvPicPr>
        <p:blipFill>
          <a:blip r:embed="rId4"/>
          <a:stretch>
            <a:fillRect/>
          </a:stretch>
        </p:blipFill>
        <p:spPr>
          <a:xfrm>
            <a:off x="3647661" y="1150921"/>
            <a:ext cx="8188301" cy="4704390"/>
          </a:xfrm>
          <a:prstGeom prst="rect">
            <a:avLst/>
          </a:prstGeom>
        </p:spPr>
      </p:pic>
    </p:spTree>
    <p:custDataLst>
      <p:tags r:id="rId1"/>
    </p:custDataLst>
    <p:extLst>
      <p:ext uri="{BB962C8B-B14F-4D97-AF65-F5344CB8AC3E}">
        <p14:creationId xmlns:p14="http://schemas.microsoft.com/office/powerpoint/2010/main" val="444729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114827" y="-185833"/>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An Example: Sea Level Rise &amp; Hedonics</a:t>
            </a:r>
          </a:p>
        </p:txBody>
      </p:sp>
      <p:pic>
        <p:nvPicPr>
          <p:cNvPr id="7" name="Picture 6">
            <a:extLst>
              <a:ext uri="{FF2B5EF4-FFF2-40B4-BE49-F238E27FC236}">
                <a16:creationId xmlns:a16="http://schemas.microsoft.com/office/drawing/2014/main" id="{98F2A8BD-AA56-213F-AA4C-C27A3D8CE76E}"/>
              </a:ext>
            </a:extLst>
          </p:cNvPr>
          <p:cNvPicPr>
            <a:picLocks noChangeAspect="1"/>
          </p:cNvPicPr>
          <p:nvPr/>
        </p:nvPicPr>
        <p:blipFill>
          <a:blip r:embed="rId4"/>
          <a:stretch>
            <a:fillRect/>
          </a:stretch>
        </p:blipFill>
        <p:spPr>
          <a:xfrm>
            <a:off x="1143990" y="1110226"/>
            <a:ext cx="2544783" cy="4838230"/>
          </a:xfrm>
          <a:prstGeom prst="rect">
            <a:avLst/>
          </a:prstGeom>
        </p:spPr>
      </p:pic>
      <p:pic>
        <p:nvPicPr>
          <p:cNvPr id="9" name="Picture 8">
            <a:extLst>
              <a:ext uri="{FF2B5EF4-FFF2-40B4-BE49-F238E27FC236}">
                <a16:creationId xmlns:a16="http://schemas.microsoft.com/office/drawing/2014/main" id="{18F9CB64-911C-1AA4-6A7C-592963400EDE}"/>
              </a:ext>
            </a:extLst>
          </p:cNvPr>
          <p:cNvPicPr>
            <a:picLocks noChangeAspect="1"/>
          </p:cNvPicPr>
          <p:nvPr/>
        </p:nvPicPr>
        <p:blipFill>
          <a:blip r:embed="rId5"/>
          <a:stretch>
            <a:fillRect/>
          </a:stretch>
        </p:blipFill>
        <p:spPr>
          <a:xfrm>
            <a:off x="4808574" y="1106646"/>
            <a:ext cx="2395818" cy="4841810"/>
          </a:xfrm>
          <a:prstGeom prst="rect">
            <a:avLst/>
          </a:prstGeom>
        </p:spPr>
      </p:pic>
      <p:pic>
        <p:nvPicPr>
          <p:cNvPr id="12" name="Picture 11">
            <a:extLst>
              <a:ext uri="{FF2B5EF4-FFF2-40B4-BE49-F238E27FC236}">
                <a16:creationId xmlns:a16="http://schemas.microsoft.com/office/drawing/2014/main" id="{A5BB069F-B2CD-E87D-55A8-DA8B23071BCA}"/>
              </a:ext>
            </a:extLst>
          </p:cNvPr>
          <p:cNvPicPr>
            <a:picLocks noChangeAspect="1"/>
          </p:cNvPicPr>
          <p:nvPr/>
        </p:nvPicPr>
        <p:blipFill>
          <a:blip r:embed="rId6"/>
          <a:stretch>
            <a:fillRect/>
          </a:stretch>
        </p:blipFill>
        <p:spPr>
          <a:xfrm>
            <a:off x="8596418" y="1106646"/>
            <a:ext cx="2272558" cy="4841810"/>
          </a:xfrm>
          <a:prstGeom prst="rect">
            <a:avLst/>
          </a:prstGeom>
        </p:spPr>
      </p:pic>
      <p:sp>
        <p:nvSpPr>
          <p:cNvPr id="13" name="TextBox 12">
            <a:extLst>
              <a:ext uri="{FF2B5EF4-FFF2-40B4-BE49-F238E27FC236}">
                <a16:creationId xmlns:a16="http://schemas.microsoft.com/office/drawing/2014/main" id="{E6A2B9F1-D326-CAC0-AC1F-AA4470251288}"/>
              </a:ext>
            </a:extLst>
          </p:cNvPr>
          <p:cNvSpPr txBox="1"/>
          <p:nvPr/>
        </p:nvSpPr>
        <p:spPr>
          <a:xfrm>
            <a:off x="1496291" y="6047509"/>
            <a:ext cx="1839191" cy="369332"/>
          </a:xfrm>
          <a:prstGeom prst="rect">
            <a:avLst/>
          </a:prstGeom>
          <a:noFill/>
        </p:spPr>
        <p:txBody>
          <a:bodyPr wrap="square" rtlCol="0">
            <a:spAutoFit/>
          </a:bodyPr>
          <a:lstStyle/>
          <a:p>
            <a:r>
              <a:rPr lang="en-US" dirty="0"/>
              <a:t>Current levels</a:t>
            </a:r>
          </a:p>
        </p:txBody>
      </p:sp>
      <p:sp>
        <p:nvSpPr>
          <p:cNvPr id="14" name="TextBox 13">
            <a:extLst>
              <a:ext uri="{FF2B5EF4-FFF2-40B4-BE49-F238E27FC236}">
                <a16:creationId xmlns:a16="http://schemas.microsoft.com/office/drawing/2014/main" id="{614C56D5-1CB6-1850-70A4-7A1A5F17FA04}"/>
              </a:ext>
            </a:extLst>
          </p:cNvPr>
          <p:cNvSpPr txBox="1"/>
          <p:nvPr/>
        </p:nvSpPr>
        <p:spPr>
          <a:xfrm>
            <a:off x="8957049" y="6023632"/>
            <a:ext cx="1839191" cy="369332"/>
          </a:xfrm>
          <a:prstGeom prst="rect">
            <a:avLst/>
          </a:prstGeom>
          <a:noFill/>
        </p:spPr>
        <p:txBody>
          <a:bodyPr wrap="square" rtlCol="0">
            <a:spAutoFit/>
          </a:bodyPr>
          <a:lstStyle/>
          <a:p>
            <a:r>
              <a:rPr lang="en-US" dirty="0"/>
              <a:t>6 feet of SLR</a:t>
            </a:r>
          </a:p>
        </p:txBody>
      </p:sp>
      <p:sp>
        <p:nvSpPr>
          <p:cNvPr id="15" name="TextBox 14">
            <a:extLst>
              <a:ext uri="{FF2B5EF4-FFF2-40B4-BE49-F238E27FC236}">
                <a16:creationId xmlns:a16="http://schemas.microsoft.com/office/drawing/2014/main" id="{E7041580-5DAA-CA4A-B877-87D747F58971}"/>
              </a:ext>
            </a:extLst>
          </p:cNvPr>
          <p:cNvSpPr txBox="1"/>
          <p:nvPr/>
        </p:nvSpPr>
        <p:spPr>
          <a:xfrm>
            <a:off x="5176405" y="6019984"/>
            <a:ext cx="1839191" cy="369332"/>
          </a:xfrm>
          <a:prstGeom prst="rect">
            <a:avLst/>
          </a:prstGeom>
          <a:noFill/>
        </p:spPr>
        <p:txBody>
          <a:bodyPr wrap="square" rtlCol="0">
            <a:spAutoFit/>
          </a:bodyPr>
          <a:lstStyle/>
          <a:p>
            <a:r>
              <a:rPr lang="en-US" dirty="0"/>
              <a:t>3 feet of SLR</a:t>
            </a:r>
          </a:p>
        </p:txBody>
      </p:sp>
    </p:spTree>
    <p:custDataLst>
      <p:tags r:id="rId1"/>
    </p:custDataLst>
    <p:extLst>
      <p:ext uri="{BB962C8B-B14F-4D97-AF65-F5344CB8AC3E}">
        <p14:creationId xmlns:p14="http://schemas.microsoft.com/office/powerpoint/2010/main" val="2570992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64330-F652-DC53-AB10-BF566E6AA1E7}"/>
              </a:ext>
            </a:extLst>
          </p:cNvPr>
          <p:cNvSpPr txBox="1"/>
          <p:nvPr/>
        </p:nvSpPr>
        <p:spPr>
          <a:xfrm>
            <a:off x="684142" y="1252119"/>
            <a:ext cx="10823713" cy="4493538"/>
          </a:xfrm>
          <a:prstGeom prst="rect">
            <a:avLst/>
          </a:prstGeom>
          <a:noFill/>
          <a:effectLst/>
        </p:spPr>
        <p:txBody>
          <a:bodyPr wrap="square" rtlCol="0">
            <a:spAutoFit/>
          </a:bodyPr>
          <a:lstStyle/>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Sea level rise is happening slowly today. </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By end of century, however, optimistic projections are around 2 feet of rise along US coastlines. </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Pessimistic projections: 7 feet of rise.</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So while SLR should have little immediate physical impact on homebuyers today, can we detect positive homebuyer WTP for higher-lying properties along US coasts?</a:t>
            </a:r>
          </a:p>
          <a:p>
            <a:pPr lvl="1"/>
            <a:endParaRPr lang="en-US" sz="2200" dirty="0">
              <a:latin typeface="+mj-lt"/>
              <a:cs typeface="Calibri Light" panose="020F0302020204030204" pitchFamily="34" charset="0"/>
            </a:endParaRPr>
          </a:p>
          <a:p>
            <a:pPr lvl="1"/>
            <a:r>
              <a:rPr lang="en-US" sz="2200" b="1" dirty="0">
                <a:latin typeface="+mj-lt"/>
                <a:cs typeface="Calibri Light" panose="020F0302020204030204" pitchFamily="34" charset="0"/>
              </a:rPr>
              <a:t>Do you think SLR has been capitalizing into housing prices over recent years?</a:t>
            </a:r>
          </a:p>
          <a:p>
            <a:pPr lvl="1"/>
            <a:endParaRPr lang="en-US" sz="2200" dirty="0">
              <a:latin typeface="+mj-lt"/>
              <a:cs typeface="Calibri Light" panose="020F0302020204030204" pitchFamily="34" charset="0"/>
            </a:endParaRPr>
          </a:p>
        </p:txBody>
      </p:sp>
      <p:sp>
        <p:nvSpPr>
          <p:cNvPr id="3" name="Title 2">
            <a:extLst>
              <a:ext uri="{FF2B5EF4-FFF2-40B4-BE49-F238E27FC236}">
                <a16:creationId xmlns:a16="http://schemas.microsoft.com/office/drawing/2014/main" id="{CBEBB052-6B21-899A-F013-E01FBFB0FA47}"/>
              </a:ext>
            </a:extLst>
          </p:cNvPr>
          <p:cNvSpPr txBox="1">
            <a:spLocks/>
          </p:cNvSpPr>
          <p:nvPr/>
        </p:nvSpPr>
        <p:spPr>
          <a:xfrm>
            <a:off x="2114826" y="-185833"/>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An Example: Sea Level Rise &amp; Hedonics</a:t>
            </a:r>
          </a:p>
        </p:txBody>
      </p:sp>
    </p:spTree>
    <p:custDataLst>
      <p:tags r:id="rId1"/>
    </p:custDataLst>
    <p:extLst>
      <p:ext uri="{BB962C8B-B14F-4D97-AF65-F5344CB8AC3E}">
        <p14:creationId xmlns:p14="http://schemas.microsoft.com/office/powerpoint/2010/main" val="2736598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64330-F652-DC53-AB10-BF566E6AA1E7}"/>
              </a:ext>
            </a:extLst>
          </p:cNvPr>
          <p:cNvSpPr txBox="1"/>
          <p:nvPr/>
        </p:nvSpPr>
        <p:spPr>
          <a:xfrm>
            <a:off x="684142" y="1252119"/>
            <a:ext cx="10823713" cy="3816429"/>
          </a:xfrm>
          <a:prstGeom prst="rect">
            <a:avLst/>
          </a:prstGeom>
          <a:noFill/>
          <a:effectLst/>
        </p:spPr>
        <p:txBody>
          <a:bodyPr wrap="square" rtlCol="0">
            <a:spAutoFit/>
          </a:bodyPr>
          <a:lstStyle/>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One can make an argument that SLR should feed into current prices:</a:t>
            </a:r>
          </a:p>
          <a:p>
            <a:pPr marL="800100" lvl="1" indent="-342900">
              <a:buFontTx/>
              <a:buChar char="-"/>
            </a:pPr>
            <a:r>
              <a:rPr lang="en-US" sz="2200" dirty="0">
                <a:latin typeface="+mj-lt"/>
                <a:cs typeface="Calibri Light" panose="020F0302020204030204" pitchFamily="34" charset="0"/>
              </a:rPr>
              <a:t>Future owners of the home will face costs due to flooding/evacuation/inhabitability.</a:t>
            </a:r>
          </a:p>
          <a:p>
            <a:pPr marL="800100" lvl="1" indent="-342900">
              <a:buFontTx/>
              <a:buChar char="-"/>
            </a:pPr>
            <a:r>
              <a:rPr lang="en-US" sz="2200" dirty="0">
                <a:latin typeface="+mj-lt"/>
                <a:cs typeface="Calibri Light" panose="020F0302020204030204" pitchFamily="34" charset="0"/>
              </a:rPr>
              <a:t>Therefore future buyers of the home may discount value of home.</a:t>
            </a:r>
          </a:p>
          <a:p>
            <a:pPr marL="800100" lvl="1" indent="-342900">
              <a:buFontTx/>
              <a:buChar char="-"/>
            </a:pPr>
            <a:r>
              <a:rPr lang="en-US" sz="2200" dirty="0">
                <a:latin typeface="+mj-lt"/>
                <a:cs typeface="Calibri Light" panose="020F0302020204030204" pitchFamily="34" charset="0"/>
              </a:rPr>
              <a:t>Therefore current buyers will not be able to resell home for “full” value in future</a:t>
            </a:r>
          </a:p>
          <a:p>
            <a:pPr marL="800100" lvl="1" indent="-342900">
              <a:buFontTx/>
              <a:buChar char="-"/>
            </a:pPr>
            <a:r>
              <a:rPr lang="en-US" sz="2200" dirty="0">
                <a:latin typeface="+mj-lt"/>
                <a:cs typeface="Calibri Light" panose="020F0302020204030204" pitchFamily="34" charset="0"/>
              </a:rPr>
              <a:t>Therefore current buyers are not willing to pay as much for home right now.</a:t>
            </a:r>
          </a:p>
          <a:p>
            <a:pPr marL="800100" lvl="1" indent="-342900">
              <a:buFontTx/>
              <a:buChar char="-"/>
            </a:pPr>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Nevertheless, the question we pose is an empirical question. Markets are not always efficient, and this is something that can be tested.</a:t>
            </a:r>
          </a:p>
          <a:p>
            <a:pPr lvl="1"/>
            <a:endParaRPr lang="en-US" sz="2200" dirty="0">
              <a:latin typeface="+mj-lt"/>
              <a:cs typeface="Calibri Light" panose="020F0302020204030204" pitchFamily="34" charset="0"/>
            </a:endParaRPr>
          </a:p>
        </p:txBody>
      </p:sp>
      <p:sp>
        <p:nvSpPr>
          <p:cNvPr id="3" name="Title 2">
            <a:extLst>
              <a:ext uri="{FF2B5EF4-FFF2-40B4-BE49-F238E27FC236}">
                <a16:creationId xmlns:a16="http://schemas.microsoft.com/office/drawing/2014/main" id="{CBEBB052-6B21-899A-F013-E01FBFB0FA47}"/>
              </a:ext>
            </a:extLst>
          </p:cNvPr>
          <p:cNvSpPr txBox="1">
            <a:spLocks/>
          </p:cNvSpPr>
          <p:nvPr/>
        </p:nvSpPr>
        <p:spPr>
          <a:xfrm>
            <a:off x="2114826" y="-185833"/>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An Example: Sea Level Rise &amp; Hedonics</a:t>
            </a:r>
          </a:p>
        </p:txBody>
      </p:sp>
    </p:spTree>
    <p:custDataLst>
      <p:tags r:id="rId1"/>
    </p:custDataLst>
    <p:extLst>
      <p:ext uri="{BB962C8B-B14F-4D97-AF65-F5344CB8AC3E}">
        <p14:creationId xmlns:p14="http://schemas.microsoft.com/office/powerpoint/2010/main" val="937113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164330-F652-DC53-AB10-BF566E6AA1E7}"/>
                  </a:ext>
                </a:extLst>
              </p:cNvPr>
              <p:cNvSpPr txBox="1"/>
              <p:nvPr/>
            </p:nvSpPr>
            <p:spPr>
              <a:xfrm>
                <a:off x="702288" y="1262510"/>
                <a:ext cx="10787422" cy="4891404"/>
              </a:xfrm>
              <a:prstGeom prst="rect">
                <a:avLst/>
              </a:prstGeom>
              <a:noFill/>
              <a:effectLst/>
            </p:spPr>
            <p:txBody>
              <a:bodyPr wrap="square" rtlCol="0">
                <a:spAutoFit/>
              </a:bodyPr>
              <a:lstStyle/>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Bernstein, Gustafson, and Lewis (2019, Journal of Financial Economics) estimate how expected SLR affected coastal real estate transaction prices from 2006-2017.</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They link a national dataset of real estate transactions during that period with NOAA SLR modelling to assess whether a property would be underwater in global SLR scenarios ranging from 1 foot to 6 feet.</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They estimate hedonic models to measure the capitalization of potential SLR:</a:t>
                </a:r>
              </a:p>
              <a:p>
                <a:pPr lvl="1"/>
                <a:endParaRPr lang="en-US" sz="2200" dirty="0">
                  <a:latin typeface="+mj-lt"/>
                  <a:cs typeface="Calibri Light" panose="020F0302020204030204" pitchFamily="34" charset="0"/>
                </a:endParaRPr>
              </a:p>
              <a:p>
                <a:pPr lvl="1" algn="ctr"/>
                <a:r>
                  <a:rPr lang="en-US" sz="2200" dirty="0">
                    <a:latin typeface="+mj-lt"/>
                    <a:cs typeface="Calibri Light" panose="020F0302020204030204" pitchFamily="34" charset="0"/>
                  </a:rPr>
                  <a:t> </a:t>
                </a:r>
                <a14:m>
                  <m:oMath xmlns:m="http://schemas.openxmlformats.org/officeDocument/2006/math">
                    <m:r>
                      <m:rPr>
                        <m:sty m:val="p"/>
                      </m:rPr>
                      <a:rPr lang="en-US" sz="2400" b="0" i="0" smtClean="0">
                        <a:latin typeface="Cambria Math" panose="02040503050406030204" pitchFamily="18" charset="0"/>
                        <a:cs typeface="Calibri Light" panose="020F0302020204030204" pitchFamily="34" charset="0"/>
                      </a:rPr>
                      <m:t>ln</m:t>
                    </m:r>
                    <m:d>
                      <m:dPr>
                        <m:ctrlPr>
                          <a:rPr lang="en-US" sz="2400" b="0" i="1" smtClean="0">
                            <a:latin typeface="Cambria Math" panose="02040503050406030204" pitchFamily="18" charset="0"/>
                            <a:cs typeface="Calibri Light" panose="020F0302020204030204" pitchFamily="34" charset="0"/>
                          </a:rPr>
                        </m:ctrlPr>
                      </m:dPr>
                      <m:e>
                        <m:sSub>
                          <m:sSubPr>
                            <m:ctrlPr>
                              <a:rPr lang="en-US" sz="240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𝑝</m:t>
                            </m:r>
                          </m:e>
                          <m:sub>
                            <m:r>
                              <a:rPr lang="en-US" sz="2400" b="0" i="1" smtClean="0">
                                <a:latin typeface="Cambria Math" panose="02040503050406030204" pitchFamily="18" charset="0"/>
                                <a:cs typeface="Calibri Light" panose="020F0302020204030204" pitchFamily="34" charset="0"/>
                              </a:rPr>
                              <m:t>𝑖𝑡</m:t>
                            </m:r>
                          </m:sub>
                        </m:sSub>
                      </m:e>
                    </m:d>
                    <m:r>
                      <a:rPr lang="en-US" sz="2400" b="0" i="1" smtClean="0">
                        <a:latin typeface="Cambria Math" panose="02040503050406030204" pitchFamily="18" charset="0"/>
                        <a:cs typeface="Calibri Light" panose="020F0302020204030204" pitchFamily="34" charset="0"/>
                      </a:rPr>
                      <m:t>=</m:t>
                    </m:r>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ea typeface="Cambria Math" panose="02040503050406030204" pitchFamily="18" charset="0"/>
                            <a:cs typeface="Calibri Light" panose="020F0302020204030204" pitchFamily="34" charset="0"/>
                          </a:rPr>
                          <m:t>𝛽</m:t>
                        </m:r>
                      </m:e>
                      <m:sub>
                        <m:r>
                          <a:rPr lang="en-US" sz="2400" b="0" i="1" smtClean="0">
                            <a:latin typeface="Cambria Math" panose="02040503050406030204" pitchFamily="18" charset="0"/>
                            <a:cs typeface="Calibri Light" panose="020F0302020204030204" pitchFamily="34" charset="0"/>
                          </a:rPr>
                          <m:t>𝑥</m:t>
                        </m:r>
                      </m:sub>
                    </m:sSub>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𝑥</m:t>
                        </m:r>
                      </m:e>
                      <m:sub>
                        <m:r>
                          <a:rPr lang="en-US" sz="2400" b="0" i="1" smtClean="0">
                            <a:latin typeface="Cambria Math" panose="02040503050406030204" pitchFamily="18" charset="0"/>
                            <a:cs typeface="Calibri Light" panose="020F0302020204030204" pitchFamily="34" charset="0"/>
                          </a:rPr>
                          <m:t>𝑖𝑡</m:t>
                        </m:r>
                      </m:sub>
                    </m:sSub>
                    <m:r>
                      <a:rPr lang="en-US" sz="2400" b="0" i="1" smtClean="0">
                        <a:latin typeface="Cambria Math" panose="02040503050406030204" pitchFamily="18" charset="0"/>
                        <a:cs typeface="Calibri Light" panose="020F0302020204030204" pitchFamily="34" charset="0"/>
                      </a:rPr>
                      <m:t>+ </m:t>
                    </m:r>
                    <m:sSub>
                      <m:sSubPr>
                        <m:ctrlPr>
                          <a:rPr lang="en-US" sz="2400" b="0" i="1" smtClean="0">
                            <a:solidFill>
                              <a:srgbClr val="C00000"/>
                            </a:solidFill>
                            <a:latin typeface="Cambria Math" panose="02040503050406030204" pitchFamily="18" charset="0"/>
                            <a:cs typeface="Calibri Light" panose="020F0302020204030204" pitchFamily="34" charset="0"/>
                          </a:rPr>
                        </m:ctrlPr>
                      </m:sSubPr>
                      <m:e>
                        <m:r>
                          <a:rPr lang="en-US" sz="2400" b="0" i="1"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𝛽</m:t>
                        </m:r>
                      </m:e>
                      <m:sub>
                        <m:r>
                          <a:rPr lang="en-US" sz="2400" b="0" i="1"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𝑒</m:t>
                        </m:r>
                      </m:sub>
                    </m:sSub>
                    <m:sSub>
                      <m:sSubPr>
                        <m:ctrlPr>
                          <a:rPr lang="en-US" sz="2400" b="0" i="1" smtClean="0">
                            <a:solidFill>
                              <a:srgbClr val="C00000"/>
                            </a:solidFill>
                            <a:latin typeface="Cambria Math" panose="02040503050406030204" pitchFamily="18" charset="0"/>
                            <a:cs typeface="Calibri Light" panose="020F0302020204030204" pitchFamily="34" charset="0"/>
                          </a:rPr>
                        </m:ctrlPr>
                      </m:sSubPr>
                      <m:e>
                        <m:r>
                          <a:rPr lang="en-US" sz="2400" b="0" i="1" smtClean="0">
                            <a:solidFill>
                              <a:srgbClr val="C00000"/>
                            </a:solidFill>
                            <a:latin typeface="Cambria Math" panose="02040503050406030204" pitchFamily="18" charset="0"/>
                            <a:cs typeface="Calibri Light" panose="020F0302020204030204" pitchFamily="34" charset="0"/>
                          </a:rPr>
                          <m:t>𝑒𝑥𝑝𝑜𝑠𝑢𝑟𝑒</m:t>
                        </m:r>
                      </m:e>
                      <m:sub>
                        <m:r>
                          <a:rPr lang="en-US" sz="2400" b="0" i="1" smtClean="0">
                            <a:solidFill>
                              <a:srgbClr val="C00000"/>
                            </a:solidFill>
                            <a:latin typeface="Cambria Math" panose="02040503050406030204" pitchFamily="18" charset="0"/>
                            <a:cs typeface="Calibri Light" panose="020F0302020204030204" pitchFamily="34" charset="0"/>
                          </a:rPr>
                          <m:t>𝑖𝑡</m:t>
                        </m:r>
                      </m:sub>
                    </m:sSub>
                    <m:r>
                      <a:rPr lang="en-US" sz="2400" b="0" i="1" smtClean="0">
                        <a:latin typeface="Cambria Math" panose="02040503050406030204" pitchFamily="18" charset="0"/>
                        <a:cs typeface="Calibri Light" panose="020F0302020204030204" pitchFamily="34" charset="0"/>
                      </a:rPr>
                      <m:t>+</m:t>
                    </m:r>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ea typeface="Cambria Math" panose="02040503050406030204" pitchFamily="18" charset="0"/>
                            <a:cs typeface="Calibri Light" panose="020F0302020204030204" pitchFamily="34" charset="0"/>
                          </a:rPr>
                          <m:t>𝜆</m:t>
                        </m:r>
                      </m:e>
                      <m:sub>
                        <m:r>
                          <a:rPr lang="en-US" sz="2400" b="0" i="1" smtClean="0">
                            <a:latin typeface="Cambria Math" panose="02040503050406030204" pitchFamily="18" charset="0"/>
                            <a:cs typeface="Calibri Light" panose="020F0302020204030204" pitchFamily="34" charset="0"/>
                          </a:rPr>
                          <m:t>𝑧𝑡𝑚𝑒𝑜𝑝𝑏</m:t>
                        </m:r>
                      </m:sub>
                    </m:sSub>
                    <m:r>
                      <a:rPr lang="en-US" sz="2400" b="0" i="1" smtClean="0">
                        <a:latin typeface="Cambria Math" panose="02040503050406030204" pitchFamily="18" charset="0"/>
                        <a:cs typeface="Calibri Light" panose="020F0302020204030204" pitchFamily="34" charset="0"/>
                      </a:rPr>
                      <m:t>+ </m:t>
                    </m:r>
                    <m:sSub>
                      <m:sSubPr>
                        <m:ctrlPr>
                          <a:rPr lang="en-US" sz="2400" b="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ea typeface="Cambria Math" panose="02040503050406030204" pitchFamily="18" charset="0"/>
                            <a:cs typeface="Calibri Light" panose="020F0302020204030204" pitchFamily="34" charset="0"/>
                          </a:rPr>
                          <m:t>𝜀</m:t>
                        </m:r>
                      </m:e>
                      <m:sub>
                        <m:r>
                          <a:rPr lang="en-US" sz="2400" b="0" i="1" smtClean="0">
                            <a:latin typeface="Cambria Math" panose="02040503050406030204" pitchFamily="18" charset="0"/>
                            <a:ea typeface="Cambria Math" panose="02040503050406030204" pitchFamily="18" charset="0"/>
                            <a:cs typeface="Calibri Light" panose="020F0302020204030204" pitchFamily="34" charset="0"/>
                          </a:rPr>
                          <m:t>𝑖𝑡</m:t>
                        </m:r>
                      </m:sub>
                    </m:sSub>
                  </m:oMath>
                </a14:m>
                <a:endParaRPr lang="en-US" sz="24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200" b="1" dirty="0">
                    <a:latin typeface="+mj-lt"/>
                    <a:cs typeface="Calibri Light" panose="020F0302020204030204" pitchFamily="34" charset="0"/>
                  </a:rPr>
                  <a:t>What kind of </a:t>
                </a:r>
                <a:r>
                  <a:rPr lang="en-US" sz="2200" b="1" dirty="0">
                    <a:solidFill>
                      <a:schemeClr val="bg2">
                        <a:lumMod val="50000"/>
                      </a:schemeClr>
                    </a:solidFill>
                    <a:latin typeface="+mj-lt"/>
                    <a:cs typeface="Calibri Light" panose="020F0302020204030204" pitchFamily="34" charset="0"/>
                  </a:rPr>
                  <a:t>omitted variables</a:t>
                </a:r>
                <a:r>
                  <a:rPr lang="en-US" sz="2200" b="1" dirty="0">
                    <a:latin typeface="+mj-lt"/>
                    <a:cs typeface="Calibri Light" panose="020F0302020204030204" pitchFamily="34" charset="0"/>
                  </a:rPr>
                  <a:t> should the authors have been worried about?</a:t>
                </a:r>
              </a:p>
            </p:txBody>
          </p:sp>
        </mc:Choice>
        <mc:Fallback xmlns="">
          <p:sp>
            <p:nvSpPr>
              <p:cNvPr id="2" name="TextBox 1">
                <a:extLst>
                  <a:ext uri="{FF2B5EF4-FFF2-40B4-BE49-F238E27FC236}">
                    <a16:creationId xmlns:a16="http://schemas.microsoft.com/office/drawing/2014/main" id="{7E164330-F652-DC53-AB10-BF566E6AA1E7}"/>
                  </a:ext>
                </a:extLst>
              </p:cNvPr>
              <p:cNvSpPr txBox="1">
                <a:spLocks noRot="1" noChangeAspect="1" noMove="1" noResize="1" noEditPoints="1" noAdjustHandles="1" noChangeArrowheads="1" noChangeShapeType="1" noTextEdit="1"/>
              </p:cNvSpPr>
              <p:nvPr/>
            </p:nvSpPr>
            <p:spPr>
              <a:xfrm>
                <a:off x="702288" y="1262510"/>
                <a:ext cx="10787422" cy="4891404"/>
              </a:xfrm>
              <a:prstGeom prst="rect">
                <a:avLst/>
              </a:prstGeom>
              <a:blipFill>
                <a:blip r:embed="rId4"/>
                <a:stretch>
                  <a:fillRect b="-1619"/>
                </a:stretch>
              </a:blipFill>
              <a:effectLst/>
            </p:spPr>
            <p:txBody>
              <a:bodyPr/>
              <a:lstStyle/>
              <a:p>
                <a:r>
                  <a:rPr lang="en-US">
                    <a:noFill/>
                  </a:rPr>
                  <a:t> </a:t>
                </a:r>
              </a:p>
            </p:txBody>
          </p:sp>
        </mc:Fallback>
      </mc:AlternateContent>
      <p:sp>
        <p:nvSpPr>
          <p:cNvPr id="3" name="Title 2">
            <a:extLst>
              <a:ext uri="{FF2B5EF4-FFF2-40B4-BE49-F238E27FC236}">
                <a16:creationId xmlns:a16="http://schemas.microsoft.com/office/drawing/2014/main" id="{CBEBB052-6B21-899A-F013-E01FBFB0FA47}"/>
              </a:ext>
            </a:extLst>
          </p:cNvPr>
          <p:cNvSpPr txBox="1">
            <a:spLocks/>
          </p:cNvSpPr>
          <p:nvPr/>
        </p:nvSpPr>
        <p:spPr>
          <a:xfrm>
            <a:off x="2114826" y="-185833"/>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An Example: Sea Level Rise &amp; Hedonics</a:t>
            </a:r>
          </a:p>
        </p:txBody>
      </p:sp>
    </p:spTree>
    <p:custDataLst>
      <p:tags r:id="rId1"/>
    </p:custDataLst>
    <p:extLst>
      <p:ext uri="{BB962C8B-B14F-4D97-AF65-F5344CB8AC3E}">
        <p14:creationId xmlns:p14="http://schemas.microsoft.com/office/powerpoint/2010/main" val="3941602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E164330-F652-DC53-AB10-BF566E6AA1E7}"/>
                  </a:ext>
                </a:extLst>
              </p:cNvPr>
              <p:cNvSpPr txBox="1"/>
              <p:nvPr/>
            </p:nvSpPr>
            <p:spPr>
              <a:xfrm>
                <a:off x="702288" y="1262510"/>
                <a:ext cx="10787422" cy="3724096"/>
              </a:xfrm>
              <a:prstGeom prst="rect">
                <a:avLst/>
              </a:prstGeom>
              <a:noFill/>
              <a:effectLst/>
            </p:spPr>
            <p:txBody>
              <a:bodyPr wrap="square" rtlCol="0">
                <a:spAutoFit/>
              </a:bodyPr>
              <a:lstStyle/>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Identifying </a:t>
                </a:r>
                <a14:m>
                  <m:oMath xmlns:m="http://schemas.openxmlformats.org/officeDocument/2006/math">
                    <m:sSub>
                      <m:sSubPr>
                        <m:ctrlPr>
                          <a:rPr lang="en-US" sz="2000" b="0" i="1" smtClean="0">
                            <a:solidFill>
                              <a:srgbClr val="C00000"/>
                            </a:solidFill>
                            <a:latin typeface="Cambria Math" panose="02040503050406030204" pitchFamily="18" charset="0"/>
                            <a:cs typeface="Calibri Light" panose="020F0302020204030204" pitchFamily="34" charset="0"/>
                          </a:rPr>
                        </m:ctrlPr>
                      </m:sSubPr>
                      <m:e>
                        <m:r>
                          <a:rPr lang="en-US" sz="2000" b="0" i="1"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𝛽</m:t>
                        </m:r>
                      </m:e>
                      <m:sub>
                        <m:r>
                          <a:rPr lang="en-US" sz="2000" b="0" i="1"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𝑒</m:t>
                        </m:r>
                      </m:sub>
                    </m:sSub>
                  </m:oMath>
                </a14:m>
                <a:r>
                  <a:rPr lang="en-US" sz="2200" dirty="0">
                    <a:latin typeface="+mj-lt"/>
                    <a:cs typeface="Calibri Light" panose="020F0302020204030204" pitchFamily="34" charset="0"/>
                  </a:rPr>
                  <a:t>, in the authors’ words:</a:t>
                </a:r>
              </a:p>
              <a:p>
                <a:pPr lvl="1"/>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b="1" i="0" u="none" strike="noStrike" baseline="0" dirty="0">
                    <a:solidFill>
                      <a:srgbClr val="000000"/>
                    </a:solidFill>
                    <a:latin typeface="+mj-lt"/>
                  </a:rPr>
                  <a:t>There are a number of empirical challenges to identifying the price effect of SLR exposure on coastal real estate, the </a:t>
                </a:r>
                <a:r>
                  <a:rPr lang="en-US" b="1" i="1" u="none" strike="noStrike" baseline="0" dirty="0">
                    <a:solidFill>
                      <a:srgbClr val="C00000"/>
                    </a:solidFill>
                    <a:latin typeface="+mj-lt"/>
                  </a:rPr>
                  <a:t>most prominent of which is that exposure probability decreases with distance to coast and properties closer to the coast differ from those that are farther away</a:t>
                </a:r>
                <a:r>
                  <a:rPr lang="en-US" b="1" i="0" u="none" strike="noStrike" baseline="0" dirty="0">
                    <a:solidFill>
                      <a:srgbClr val="C00000"/>
                    </a:solidFill>
                    <a:latin typeface="+mj-lt"/>
                  </a:rPr>
                  <a:t>…</a:t>
                </a:r>
              </a:p>
              <a:p>
                <a:pPr lvl="1"/>
                <a:endParaRPr lang="en-US" b="1" dirty="0">
                  <a:solidFill>
                    <a:srgbClr val="000000"/>
                  </a:solidFill>
                  <a:latin typeface="+mj-lt"/>
                  <a:cs typeface="Calibri Light" panose="020F0302020204030204" pitchFamily="34" charset="0"/>
                </a:endParaRPr>
              </a:p>
              <a:p>
                <a:pPr lvl="1"/>
                <a:r>
                  <a:rPr lang="en-US" b="1" i="0" u="none" strike="noStrike" baseline="0" dirty="0">
                    <a:solidFill>
                      <a:srgbClr val="000000"/>
                    </a:solidFill>
                    <a:latin typeface="+mj-lt"/>
                  </a:rPr>
                  <a:t>The goal of our empirical design is to compare properties that transact in the same month and zip code and are observably equivalent (i.e., have the same number of bedrooms, distance to the coast line, owner occupancy status, and elevation above sea level), but vary in the amount of SLR that would cause them to be underwater.</a:t>
                </a:r>
                <a:endParaRPr lang="en-US" b="1" dirty="0">
                  <a:latin typeface="+mj-lt"/>
                  <a:cs typeface="Calibri Light" panose="020F0302020204030204" pitchFamily="34" charset="0"/>
                </a:endParaRPr>
              </a:p>
              <a:p>
                <a:pPr lvl="1"/>
                <a:endParaRPr lang="en-US" sz="2200" b="1" dirty="0">
                  <a:latin typeface="+mj-lt"/>
                  <a:cs typeface="Calibri Light" panose="020F0302020204030204" pitchFamily="34" charset="0"/>
                </a:endParaRPr>
              </a:p>
            </p:txBody>
          </p:sp>
        </mc:Choice>
        <mc:Fallback>
          <p:sp>
            <p:nvSpPr>
              <p:cNvPr id="2" name="TextBox 1">
                <a:extLst>
                  <a:ext uri="{FF2B5EF4-FFF2-40B4-BE49-F238E27FC236}">
                    <a16:creationId xmlns:a16="http://schemas.microsoft.com/office/drawing/2014/main" id="{7E164330-F652-DC53-AB10-BF566E6AA1E7}"/>
                  </a:ext>
                </a:extLst>
              </p:cNvPr>
              <p:cNvSpPr txBox="1">
                <a:spLocks noRot="1" noChangeAspect="1" noMove="1" noResize="1" noEditPoints="1" noAdjustHandles="1" noChangeArrowheads="1" noChangeShapeType="1" noTextEdit="1"/>
              </p:cNvSpPr>
              <p:nvPr/>
            </p:nvSpPr>
            <p:spPr>
              <a:xfrm>
                <a:off x="702288" y="1262510"/>
                <a:ext cx="10787422" cy="3724096"/>
              </a:xfrm>
              <a:prstGeom prst="rect">
                <a:avLst/>
              </a:prstGeom>
              <a:blipFill>
                <a:blip r:embed="rId4"/>
                <a:stretch>
                  <a:fillRect/>
                </a:stretch>
              </a:blipFill>
              <a:effectLst/>
            </p:spPr>
            <p:txBody>
              <a:bodyPr/>
              <a:lstStyle/>
              <a:p>
                <a:r>
                  <a:rPr lang="en-US">
                    <a:noFill/>
                  </a:rPr>
                  <a:t> </a:t>
                </a:r>
              </a:p>
            </p:txBody>
          </p:sp>
        </mc:Fallback>
      </mc:AlternateContent>
      <p:sp>
        <p:nvSpPr>
          <p:cNvPr id="3" name="Title 2">
            <a:extLst>
              <a:ext uri="{FF2B5EF4-FFF2-40B4-BE49-F238E27FC236}">
                <a16:creationId xmlns:a16="http://schemas.microsoft.com/office/drawing/2014/main" id="{CBEBB052-6B21-899A-F013-E01FBFB0FA47}"/>
              </a:ext>
            </a:extLst>
          </p:cNvPr>
          <p:cNvSpPr txBox="1">
            <a:spLocks/>
          </p:cNvSpPr>
          <p:nvPr/>
        </p:nvSpPr>
        <p:spPr>
          <a:xfrm>
            <a:off x="2114826" y="-185833"/>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An Example: Sea Level Rise &amp; Hedonics</a:t>
            </a:r>
          </a:p>
        </p:txBody>
      </p:sp>
    </p:spTree>
    <p:custDataLst>
      <p:tags r:id="rId1"/>
    </p:custDataLst>
    <p:extLst>
      <p:ext uri="{BB962C8B-B14F-4D97-AF65-F5344CB8AC3E}">
        <p14:creationId xmlns:p14="http://schemas.microsoft.com/office/powerpoint/2010/main" val="1664593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64330-F652-DC53-AB10-BF566E6AA1E7}"/>
              </a:ext>
            </a:extLst>
          </p:cNvPr>
          <p:cNvSpPr txBox="1"/>
          <p:nvPr/>
        </p:nvSpPr>
        <p:spPr>
          <a:xfrm>
            <a:off x="6868392" y="1288500"/>
            <a:ext cx="4870702" cy="3970318"/>
          </a:xfrm>
          <a:prstGeom prst="rect">
            <a:avLst/>
          </a:prstGeom>
          <a:noFill/>
          <a:effectLst/>
        </p:spPr>
        <p:txBody>
          <a:bodyPr wrap="square" rtlCol="0">
            <a:spAutoFit/>
          </a:bodyPr>
          <a:lstStyle/>
          <a:p>
            <a:pPr lvl="1"/>
            <a:r>
              <a:rPr lang="en-US" dirty="0">
                <a:latin typeface="+mj-lt"/>
                <a:cs typeface="Calibri Light" panose="020F0302020204030204" pitchFamily="34" charset="0"/>
              </a:rPr>
              <a:t>The fixed effects in the main regression ensure price comparisons are made only between properties</a:t>
            </a:r>
          </a:p>
          <a:p>
            <a:pPr lvl="1"/>
            <a:endParaRPr lang="en-US" dirty="0">
              <a:latin typeface="+mj-lt"/>
              <a:cs typeface="Calibri Light" panose="020F0302020204030204" pitchFamily="34" charset="0"/>
            </a:endParaRPr>
          </a:p>
          <a:p>
            <a:pPr marL="742950" lvl="1" indent="-285750">
              <a:buFontTx/>
              <a:buChar char="-"/>
            </a:pPr>
            <a:r>
              <a:rPr lang="en-US" dirty="0">
                <a:latin typeface="+mj-lt"/>
                <a:cs typeface="Calibri Light" panose="020F0302020204030204" pitchFamily="34" charset="0"/>
              </a:rPr>
              <a:t>In the same ZIP code</a:t>
            </a:r>
          </a:p>
          <a:p>
            <a:pPr marL="742950" lvl="1" indent="-285750">
              <a:buFontTx/>
              <a:buChar char="-"/>
            </a:pPr>
            <a:r>
              <a:rPr lang="en-US" dirty="0">
                <a:latin typeface="+mj-lt"/>
                <a:cs typeface="Calibri Light" panose="020F0302020204030204" pitchFamily="34" charset="0"/>
              </a:rPr>
              <a:t>In the same month/year</a:t>
            </a:r>
          </a:p>
          <a:p>
            <a:pPr marL="742950" lvl="1" indent="-285750">
              <a:buFontTx/>
              <a:buChar char="-"/>
            </a:pPr>
            <a:r>
              <a:rPr lang="en-US" dirty="0">
                <a:latin typeface="+mj-lt"/>
                <a:cs typeface="Calibri Light" panose="020F0302020204030204" pitchFamily="34" charset="0"/>
              </a:rPr>
              <a:t>In the same 2-meter elevation bin</a:t>
            </a:r>
          </a:p>
          <a:p>
            <a:pPr marL="742950" lvl="1" indent="-285750">
              <a:buFontTx/>
              <a:buChar char="-"/>
            </a:pPr>
            <a:r>
              <a:rPr lang="en-US" dirty="0">
                <a:latin typeface="+mj-lt"/>
                <a:cs typeface="Calibri Light" panose="020F0302020204030204" pitchFamily="34" charset="0"/>
              </a:rPr>
              <a:t>With the same owner occupancy/out-of-town buyer status</a:t>
            </a:r>
          </a:p>
          <a:p>
            <a:pPr marL="742950" lvl="1" indent="-285750">
              <a:buFontTx/>
              <a:buChar char="-"/>
            </a:pPr>
            <a:r>
              <a:rPr lang="en-US" dirty="0">
                <a:latin typeface="+mj-lt"/>
                <a:cs typeface="Calibri Light" panose="020F0302020204030204" pitchFamily="34" charset="0"/>
              </a:rPr>
              <a:t>In the same “distance to coast” bin (0.01,0.02,0.04,0.08,0.16,0.25 miles)</a:t>
            </a:r>
          </a:p>
          <a:p>
            <a:pPr marL="742950" lvl="1" indent="-285750">
              <a:buFontTx/>
              <a:buChar char="-"/>
            </a:pPr>
            <a:r>
              <a:rPr lang="en-US" dirty="0">
                <a:latin typeface="+mj-lt"/>
                <a:cs typeface="Calibri Light" panose="020F0302020204030204" pitchFamily="34" charset="0"/>
              </a:rPr>
              <a:t>With the same # of bedrooms</a:t>
            </a:r>
          </a:p>
          <a:p>
            <a:pPr marL="742950" lvl="1" indent="-285750">
              <a:buFontTx/>
              <a:buChar char="-"/>
            </a:pPr>
            <a:r>
              <a:rPr lang="en-US" dirty="0">
                <a:latin typeface="+mj-lt"/>
                <a:cs typeface="Calibri Light" panose="020F0302020204030204" pitchFamily="34" charset="0"/>
              </a:rPr>
              <a:t>With the same home type (SF/condo)</a:t>
            </a:r>
          </a:p>
          <a:p>
            <a:pPr marL="742950" lvl="1" indent="-285750">
              <a:buFontTx/>
              <a:buChar char="-"/>
            </a:pPr>
            <a:endParaRPr lang="en-US" dirty="0">
              <a:latin typeface="+mj-lt"/>
              <a:cs typeface="Calibri Light" panose="020F0302020204030204" pitchFamily="34" charset="0"/>
            </a:endParaRPr>
          </a:p>
        </p:txBody>
      </p:sp>
      <p:sp>
        <p:nvSpPr>
          <p:cNvPr id="3" name="Title 2">
            <a:extLst>
              <a:ext uri="{FF2B5EF4-FFF2-40B4-BE49-F238E27FC236}">
                <a16:creationId xmlns:a16="http://schemas.microsoft.com/office/drawing/2014/main" id="{CBEBB052-6B21-899A-F013-E01FBFB0FA47}"/>
              </a:ext>
            </a:extLst>
          </p:cNvPr>
          <p:cNvSpPr txBox="1">
            <a:spLocks/>
          </p:cNvSpPr>
          <p:nvPr/>
        </p:nvSpPr>
        <p:spPr>
          <a:xfrm>
            <a:off x="2114826" y="-185833"/>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An Example: Sea Level Rise &amp; Hedonics</a:t>
            </a:r>
          </a:p>
        </p:txBody>
      </p:sp>
      <p:pic>
        <p:nvPicPr>
          <p:cNvPr id="5" name="Picture 4">
            <a:extLst>
              <a:ext uri="{FF2B5EF4-FFF2-40B4-BE49-F238E27FC236}">
                <a16:creationId xmlns:a16="http://schemas.microsoft.com/office/drawing/2014/main" id="{7E0C5798-D262-9CB8-0852-6508AC467628}"/>
              </a:ext>
            </a:extLst>
          </p:cNvPr>
          <p:cNvPicPr>
            <a:picLocks noChangeAspect="1"/>
          </p:cNvPicPr>
          <p:nvPr/>
        </p:nvPicPr>
        <p:blipFill>
          <a:blip r:embed="rId4"/>
          <a:stretch>
            <a:fillRect/>
          </a:stretch>
        </p:blipFill>
        <p:spPr>
          <a:xfrm>
            <a:off x="452906" y="1210555"/>
            <a:ext cx="6276455" cy="458239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249890-DCB1-4821-04F7-F7F99637D28B}"/>
                  </a:ext>
                </a:extLst>
              </p:cNvPr>
              <p:cNvSpPr txBox="1"/>
              <p:nvPr/>
            </p:nvSpPr>
            <p:spPr>
              <a:xfrm>
                <a:off x="6656626" y="5872944"/>
                <a:ext cx="6094268" cy="390748"/>
              </a:xfrm>
              <a:prstGeom prst="rect">
                <a:avLst/>
              </a:prstGeom>
              <a:noFill/>
            </p:spPr>
            <p:txBody>
              <a:bodyPr wrap="square">
                <a:spAutoFit/>
              </a:bodyPr>
              <a:lstStyle/>
              <a:p>
                <a:r>
                  <a:rPr lang="en-US" sz="1800" dirty="0">
                    <a:latin typeface="+mj-lt"/>
                    <a:cs typeface="Calibri Light" panose="020F0302020204030204" pitchFamily="34" charset="0"/>
                  </a:rPr>
                  <a:t> </a:t>
                </a:r>
                <a14:m>
                  <m:oMath xmlns:m="http://schemas.openxmlformats.org/officeDocument/2006/math">
                    <m:r>
                      <m:rPr>
                        <m:sty m:val="p"/>
                      </m:rPr>
                      <a:rPr lang="en-US" sz="1800" b="0" i="0" smtClean="0">
                        <a:latin typeface="Cambria Math" panose="02040503050406030204" pitchFamily="18" charset="0"/>
                        <a:cs typeface="Calibri Light" panose="020F0302020204030204" pitchFamily="34" charset="0"/>
                      </a:rPr>
                      <m:t>ln</m:t>
                    </m:r>
                    <m:d>
                      <m:dPr>
                        <m:ctrlPr>
                          <a:rPr lang="en-US" sz="1800" b="0" i="1" smtClean="0">
                            <a:latin typeface="Cambria Math" panose="02040503050406030204" pitchFamily="18" charset="0"/>
                            <a:cs typeface="Calibri Light" panose="020F0302020204030204" pitchFamily="34" charset="0"/>
                          </a:rPr>
                        </m:ctrlPr>
                      </m:dPr>
                      <m:e>
                        <m:sSub>
                          <m:sSubPr>
                            <m:ctrlPr>
                              <a:rPr lang="en-US" sz="180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𝑝</m:t>
                            </m:r>
                          </m:e>
                          <m:sub>
                            <m:r>
                              <a:rPr lang="en-US" sz="1800" b="0" i="1" smtClean="0">
                                <a:latin typeface="Cambria Math" panose="02040503050406030204" pitchFamily="18" charset="0"/>
                                <a:cs typeface="Calibri Light" panose="020F0302020204030204" pitchFamily="34" charset="0"/>
                              </a:rPr>
                              <m:t>𝑖𝑡</m:t>
                            </m:r>
                          </m:sub>
                        </m:sSub>
                      </m:e>
                    </m:d>
                    <m:r>
                      <a:rPr lang="en-US" sz="1800" b="0" i="1" smtClean="0">
                        <a:latin typeface="Cambria Math" panose="02040503050406030204" pitchFamily="18" charset="0"/>
                        <a:cs typeface="Calibri Light" panose="020F0302020204030204" pitchFamily="34" charset="0"/>
                      </a:rPr>
                      <m:t>=</m:t>
                    </m:r>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ea typeface="Cambria Math" panose="02040503050406030204" pitchFamily="18" charset="0"/>
                            <a:cs typeface="Calibri Light" panose="020F0302020204030204" pitchFamily="34" charset="0"/>
                          </a:rPr>
                          <m:t>𝛽</m:t>
                        </m:r>
                      </m:e>
                      <m:sub>
                        <m:r>
                          <a:rPr lang="en-US" sz="1800" b="0" i="1" smtClean="0">
                            <a:latin typeface="Cambria Math" panose="02040503050406030204" pitchFamily="18" charset="0"/>
                            <a:cs typeface="Calibri Light" panose="020F0302020204030204" pitchFamily="34" charset="0"/>
                          </a:rPr>
                          <m:t>𝑥</m:t>
                        </m:r>
                      </m:sub>
                    </m:sSub>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𝑥</m:t>
                        </m:r>
                      </m:e>
                      <m:sub>
                        <m:r>
                          <a:rPr lang="en-US" sz="1800" b="0" i="1" smtClean="0">
                            <a:latin typeface="Cambria Math" panose="02040503050406030204" pitchFamily="18" charset="0"/>
                            <a:cs typeface="Calibri Light" panose="020F0302020204030204" pitchFamily="34" charset="0"/>
                          </a:rPr>
                          <m:t>𝑖𝑡</m:t>
                        </m:r>
                      </m:sub>
                    </m:sSub>
                    <m:r>
                      <a:rPr lang="en-US" sz="1800" b="0" i="1" smtClean="0">
                        <a:latin typeface="Cambria Math" panose="02040503050406030204" pitchFamily="18" charset="0"/>
                        <a:cs typeface="Calibri Light" panose="020F0302020204030204" pitchFamily="34" charset="0"/>
                      </a:rPr>
                      <m:t>+ </m:t>
                    </m:r>
                    <m:sSub>
                      <m:sSubPr>
                        <m:ctrlPr>
                          <a:rPr lang="en-US" sz="1800" b="0" i="1" smtClean="0">
                            <a:solidFill>
                              <a:srgbClr val="C00000"/>
                            </a:solidFill>
                            <a:latin typeface="Cambria Math" panose="02040503050406030204" pitchFamily="18" charset="0"/>
                            <a:cs typeface="Calibri Light" panose="020F0302020204030204" pitchFamily="34" charset="0"/>
                          </a:rPr>
                        </m:ctrlPr>
                      </m:sSubPr>
                      <m:e>
                        <m:r>
                          <a:rPr lang="en-US" sz="1800" b="0" i="1"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𝛽</m:t>
                        </m:r>
                      </m:e>
                      <m:sub>
                        <m:r>
                          <a:rPr lang="en-US" sz="1800" b="0" i="1" smtClean="0">
                            <a:solidFill>
                              <a:srgbClr val="C00000"/>
                            </a:solidFill>
                            <a:latin typeface="Cambria Math" panose="02040503050406030204" pitchFamily="18" charset="0"/>
                            <a:ea typeface="Cambria Math" panose="02040503050406030204" pitchFamily="18" charset="0"/>
                            <a:cs typeface="Calibri Light" panose="020F0302020204030204" pitchFamily="34" charset="0"/>
                          </a:rPr>
                          <m:t>𝑒</m:t>
                        </m:r>
                      </m:sub>
                    </m:sSub>
                    <m:sSub>
                      <m:sSubPr>
                        <m:ctrlPr>
                          <a:rPr lang="en-US" sz="1800" b="0" i="1" smtClean="0">
                            <a:solidFill>
                              <a:srgbClr val="C00000"/>
                            </a:solidFill>
                            <a:latin typeface="Cambria Math" panose="02040503050406030204" pitchFamily="18" charset="0"/>
                            <a:cs typeface="Calibri Light" panose="020F0302020204030204" pitchFamily="34" charset="0"/>
                          </a:rPr>
                        </m:ctrlPr>
                      </m:sSubPr>
                      <m:e>
                        <m:r>
                          <a:rPr lang="en-US" sz="1800" b="0" i="1" smtClean="0">
                            <a:solidFill>
                              <a:srgbClr val="C00000"/>
                            </a:solidFill>
                            <a:latin typeface="Cambria Math" panose="02040503050406030204" pitchFamily="18" charset="0"/>
                            <a:cs typeface="Calibri Light" panose="020F0302020204030204" pitchFamily="34" charset="0"/>
                          </a:rPr>
                          <m:t>𝑒𝑥𝑝𝑜𝑠𝑢𝑟𝑒</m:t>
                        </m:r>
                      </m:e>
                      <m:sub>
                        <m:r>
                          <a:rPr lang="en-US" sz="1800" b="0" i="1" smtClean="0">
                            <a:solidFill>
                              <a:srgbClr val="C00000"/>
                            </a:solidFill>
                            <a:latin typeface="Cambria Math" panose="02040503050406030204" pitchFamily="18" charset="0"/>
                            <a:cs typeface="Calibri Light" panose="020F0302020204030204" pitchFamily="34" charset="0"/>
                          </a:rPr>
                          <m:t>𝑖𝑡</m:t>
                        </m:r>
                      </m:sub>
                    </m:sSub>
                    <m:r>
                      <a:rPr lang="en-US" sz="1800" b="0" i="1" smtClean="0">
                        <a:latin typeface="Cambria Math" panose="02040503050406030204" pitchFamily="18" charset="0"/>
                        <a:cs typeface="Calibri Light" panose="020F0302020204030204" pitchFamily="34" charset="0"/>
                      </a:rPr>
                      <m:t>+</m:t>
                    </m:r>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ea typeface="Cambria Math" panose="02040503050406030204" pitchFamily="18" charset="0"/>
                            <a:cs typeface="Calibri Light" panose="020F0302020204030204" pitchFamily="34" charset="0"/>
                          </a:rPr>
                          <m:t>𝜆</m:t>
                        </m:r>
                      </m:e>
                      <m:sub>
                        <m:r>
                          <a:rPr lang="en-US" sz="1800" b="0" i="1" smtClean="0">
                            <a:latin typeface="Cambria Math" panose="02040503050406030204" pitchFamily="18" charset="0"/>
                            <a:cs typeface="Calibri Light" panose="020F0302020204030204" pitchFamily="34" charset="0"/>
                          </a:rPr>
                          <m:t>𝑧𝑡𝑚𝑒𝑜𝑝𝑏</m:t>
                        </m:r>
                      </m:sub>
                    </m:sSub>
                    <m:r>
                      <a:rPr lang="en-US" sz="1800" b="0" i="1" smtClean="0">
                        <a:latin typeface="Cambria Math" panose="02040503050406030204" pitchFamily="18" charset="0"/>
                        <a:cs typeface="Calibri Light" panose="020F0302020204030204" pitchFamily="34" charset="0"/>
                      </a:rPr>
                      <m:t>+ </m:t>
                    </m:r>
                    <m:sSub>
                      <m:sSubPr>
                        <m:ctrlPr>
                          <a:rPr lang="en-US" sz="1800" b="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ea typeface="Cambria Math" panose="02040503050406030204" pitchFamily="18" charset="0"/>
                            <a:cs typeface="Calibri Light" panose="020F0302020204030204" pitchFamily="34" charset="0"/>
                          </a:rPr>
                          <m:t>𝜀</m:t>
                        </m:r>
                      </m:e>
                      <m:sub>
                        <m:r>
                          <a:rPr lang="en-US" sz="1800" b="0" i="1" smtClean="0">
                            <a:latin typeface="Cambria Math" panose="02040503050406030204" pitchFamily="18" charset="0"/>
                            <a:ea typeface="Cambria Math" panose="02040503050406030204" pitchFamily="18" charset="0"/>
                            <a:cs typeface="Calibri Light" panose="020F0302020204030204" pitchFamily="34" charset="0"/>
                          </a:rPr>
                          <m:t>𝑖𝑡</m:t>
                        </m:r>
                      </m:sub>
                    </m:sSub>
                  </m:oMath>
                </a14:m>
                <a:endParaRPr lang="en-US" dirty="0"/>
              </a:p>
            </p:txBody>
          </p:sp>
        </mc:Choice>
        <mc:Fallback xmlns="">
          <p:sp>
            <p:nvSpPr>
              <p:cNvPr id="7" name="TextBox 6">
                <a:extLst>
                  <a:ext uri="{FF2B5EF4-FFF2-40B4-BE49-F238E27FC236}">
                    <a16:creationId xmlns:a16="http://schemas.microsoft.com/office/drawing/2014/main" id="{48249890-DCB1-4821-04F7-F7F99637D28B}"/>
                  </a:ext>
                </a:extLst>
              </p:cNvPr>
              <p:cNvSpPr txBox="1">
                <a:spLocks noRot="1" noChangeAspect="1" noMove="1" noResize="1" noEditPoints="1" noAdjustHandles="1" noChangeArrowheads="1" noChangeShapeType="1" noTextEdit="1"/>
              </p:cNvSpPr>
              <p:nvPr/>
            </p:nvSpPr>
            <p:spPr>
              <a:xfrm>
                <a:off x="6656626" y="5872944"/>
                <a:ext cx="6094268" cy="390748"/>
              </a:xfrm>
              <a:prstGeom prst="rect">
                <a:avLst/>
              </a:prstGeom>
              <a:blipFill>
                <a:blip r:embed="rId5"/>
                <a:stretch>
                  <a:fillRect b="-769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693673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64330-F652-DC53-AB10-BF566E6AA1E7}"/>
              </a:ext>
            </a:extLst>
          </p:cNvPr>
          <p:cNvSpPr txBox="1"/>
          <p:nvPr/>
        </p:nvSpPr>
        <p:spPr>
          <a:xfrm>
            <a:off x="171971" y="1013128"/>
            <a:ext cx="4870702" cy="5078313"/>
          </a:xfrm>
          <a:prstGeom prst="rect">
            <a:avLst/>
          </a:prstGeom>
          <a:noFill/>
          <a:effectLst/>
        </p:spPr>
        <p:txBody>
          <a:bodyPr wrap="square" rtlCol="0">
            <a:spAutoFit/>
          </a:bodyPr>
          <a:lstStyle/>
          <a:p>
            <a:pPr lvl="1"/>
            <a:r>
              <a:rPr lang="en-US" b="1" dirty="0">
                <a:latin typeface="+mj-lt"/>
                <a:cs typeface="Calibri Light" panose="020F0302020204030204" pitchFamily="34" charset="0"/>
              </a:rPr>
              <a:t>Estimated effects:</a:t>
            </a:r>
          </a:p>
          <a:p>
            <a:pPr lvl="1"/>
            <a:endParaRPr lang="en-US" dirty="0">
              <a:latin typeface="+mj-lt"/>
              <a:cs typeface="Calibri Light" panose="020F0302020204030204" pitchFamily="34" charset="0"/>
            </a:endParaRPr>
          </a:p>
          <a:p>
            <a:pPr lvl="1"/>
            <a:r>
              <a:rPr lang="en-US" dirty="0">
                <a:latin typeface="+mj-lt"/>
                <a:cs typeface="Calibri Light" panose="020F0302020204030204" pitchFamily="34" charset="0"/>
              </a:rPr>
              <a:t>Houses that would be under water with 1ft of SLR sell for 15% cheaper than the “comparison” house that is unexposed to SLR.</a:t>
            </a:r>
          </a:p>
          <a:p>
            <a:pPr lvl="1"/>
            <a:endParaRPr lang="en-US" dirty="0">
              <a:latin typeface="+mj-lt"/>
              <a:cs typeface="Calibri Light" panose="020F0302020204030204" pitchFamily="34" charset="0"/>
            </a:endParaRPr>
          </a:p>
          <a:p>
            <a:pPr lvl="1"/>
            <a:r>
              <a:rPr lang="en-US" dirty="0">
                <a:latin typeface="+mj-lt"/>
                <a:cs typeface="Calibri Light" panose="020F0302020204030204" pitchFamily="34" charset="0"/>
              </a:rPr>
              <a:t>This effect tapers off for homes that are less exposed to SLR. Homes that would be underwater with 6ft of SLR sell for only 5% cheaper than an unexposed comparison.</a:t>
            </a:r>
          </a:p>
          <a:p>
            <a:pPr lvl="1"/>
            <a:endParaRPr lang="en-US" dirty="0">
              <a:latin typeface="+mj-lt"/>
              <a:cs typeface="Calibri Light" panose="020F0302020204030204" pitchFamily="34" charset="0"/>
            </a:endParaRPr>
          </a:p>
          <a:p>
            <a:pPr lvl="1"/>
            <a:r>
              <a:rPr lang="en-US" dirty="0">
                <a:latin typeface="+mj-lt"/>
                <a:cs typeface="Calibri Light" panose="020F0302020204030204" pitchFamily="34" charset="0"/>
              </a:rPr>
              <a:t>In other results:</a:t>
            </a:r>
          </a:p>
          <a:p>
            <a:pPr marL="742950" lvl="1" indent="-285750">
              <a:buFontTx/>
              <a:buChar char="-"/>
            </a:pPr>
            <a:r>
              <a:rPr lang="en-US" dirty="0">
                <a:latin typeface="+mj-lt"/>
                <a:cs typeface="Calibri Light" panose="020F0302020204030204" pitchFamily="34" charset="0"/>
              </a:rPr>
              <a:t>Using similar empirical design, SLR has no effect on rental price.</a:t>
            </a:r>
          </a:p>
          <a:p>
            <a:pPr marL="742950" lvl="1" indent="-285750">
              <a:buFontTx/>
              <a:buChar char="-"/>
            </a:pPr>
            <a:r>
              <a:rPr lang="en-US" dirty="0">
                <a:latin typeface="+mj-lt"/>
                <a:cs typeface="Calibri Light" panose="020F0302020204030204" pitchFamily="34" charset="0"/>
              </a:rPr>
              <a:t>A dynamic estimation of SLR effect on sales price suggests the discount is growing over time as projections of SLR improve and buyers become informed.</a:t>
            </a:r>
          </a:p>
        </p:txBody>
      </p:sp>
      <p:sp>
        <p:nvSpPr>
          <p:cNvPr id="3" name="Title 2">
            <a:extLst>
              <a:ext uri="{FF2B5EF4-FFF2-40B4-BE49-F238E27FC236}">
                <a16:creationId xmlns:a16="http://schemas.microsoft.com/office/drawing/2014/main" id="{CBEBB052-6B21-899A-F013-E01FBFB0FA47}"/>
              </a:ext>
            </a:extLst>
          </p:cNvPr>
          <p:cNvSpPr txBox="1">
            <a:spLocks/>
          </p:cNvSpPr>
          <p:nvPr/>
        </p:nvSpPr>
        <p:spPr>
          <a:xfrm>
            <a:off x="2114826" y="-185833"/>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An Example: Sea Level Rise &amp; Hedonics</a:t>
            </a:r>
          </a:p>
        </p:txBody>
      </p:sp>
      <p:pic>
        <p:nvPicPr>
          <p:cNvPr id="6" name="Picture 5">
            <a:extLst>
              <a:ext uri="{FF2B5EF4-FFF2-40B4-BE49-F238E27FC236}">
                <a16:creationId xmlns:a16="http://schemas.microsoft.com/office/drawing/2014/main" id="{4CC60EC8-C646-89B4-EA3A-1AACCB0BC043}"/>
              </a:ext>
            </a:extLst>
          </p:cNvPr>
          <p:cNvPicPr>
            <a:picLocks noChangeAspect="1"/>
          </p:cNvPicPr>
          <p:nvPr/>
        </p:nvPicPr>
        <p:blipFill>
          <a:blip r:embed="rId4"/>
          <a:stretch>
            <a:fillRect/>
          </a:stretch>
        </p:blipFill>
        <p:spPr>
          <a:xfrm>
            <a:off x="5042673" y="1397577"/>
            <a:ext cx="6751652" cy="4062845"/>
          </a:xfrm>
          <a:prstGeom prst="rect">
            <a:avLst/>
          </a:prstGeom>
        </p:spPr>
      </p:pic>
    </p:spTree>
    <p:custDataLst>
      <p:tags r:id="rId1"/>
    </p:custDataLst>
    <p:extLst>
      <p:ext uri="{BB962C8B-B14F-4D97-AF65-F5344CB8AC3E}">
        <p14:creationId xmlns:p14="http://schemas.microsoft.com/office/powerpoint/2010/main" val="1314543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sp>
        <p:nvSpPr>
          <p:cNvPr id="7" name="TextBox 6">
            <a:extLst>
              <a:ext uri="{FF2B5EF4-FFF2-40B4-BE49-F238E27FC236}">
                <a16:creationId xmlns:a16="http://schemas.microsoft.com/office/drawing/2014/main" id="{211E6FD1-F4EC-4EBA-8AEB-DF5DBF28E0E6}"/>
              </a:ext>
            </a:extLst>
          </p:cNvPr>
          <p:cNvSpPr txBox="1"/>
          <p:nvPr/>
        </p:nvSpPr>
        <p:spPr>
          <a:xfrm>
            <a:off x="336274" y="1122245"/>
            <a:ext cx="4673048" cy="5078313"/>
          </a:xfrm>
          <a:prstGeom prst="rect">
            <a:avLst/>
          </a:prstGeom>
          <a:noFill/>
          <a:effectLst/>
        </p:spPr>
        <p:txBody>
          <a:bodyPr wrap="square" rtlCol="0">
            <a:spAutoFit/>
          </a:bodyPr>
          <a:lstStyle/>
          <a:p>
            <a:pPr lvl="1"/>
            <a:r>
              <a:rPr lang="en-US" b="1" dirty="0">
                <a:latin typeface="+mj-lt"/>
                <a:cs typeface="Calibri Light" panose="020F0302020204030204" pitchFamily="34" charset="0"/>
              </a:rPr>
              <a:t>Research Context:</a:t>
            </a:r>
          </a:p>
          <a:p>
            <a:pPr lvl="1"/>
            <a:endParaRPr lang="en-US" dirty="0">
              <a:latin typeface="+mj-lt"/>
              <a:cs typeface="Calibri Light" panose="020F0302020204030204" pitchFamily="34" charset="0"/>
            </a:endParaRPr>
          </a:p>
          <a:p>
            <a:pPr lvl="1"/>
            <a:r>
              <a:rPr lang="en-US" dirty="0">
                <a:latin typeface="+mj-lt"/>
                <a:cs typeface="Calibri Light" panose="020F0302020204030204" pitchFamily="34" charset="0"/>
              </a:rPr>
              <a:t>Marcellus shale gas play in PA is the second largest natural gas producer in the US.</a:t>
            </a:r>
          </a:p>
          <a:p>
            <a:pPr lvl="1"/>
            <a:endParaRPr lang="en-US" dirty="0">
              <a:latin typeface="+mj-lt"/>
              <a:cs typeface="Calibri Light" panose="020F0302020204030204" pitchFamily="34" charset="0"/>
            </a:endParaRPr>
          </a:p>
          <a:p>
            <a:pPr lvl="1"/>
            <a:r>
              <a:rPr lang="en-US" dirty="0">
                <a:latin typeface="+mj-lt"/>
                <a:cs typeface="Calibri Light" panose="020F0302020204030204" pitchFamily="34" charset="0"/>
              </a:rPr>
              <a:t>Boom in production began in early-mid 2000s, continues to date.</a:t>
            </a:r>
          </a:p>
          <a:p>
            <a:pPr lvl="1"/>
            <a:endParaRPr lang="en-US" dirty="0">
              <a:latin typeface="+mj-lt"/>
              <a:cs typeface="Calibri Light" panose="020F0302020204030204" pitchFamily="34" charset="0"/>
            </a:endParaRPr>
          </a:p>
          <a:p>
            <a:pPr lvl="1"/>
            <a:r>
              <a:rPr lang="en-US" dirty="0">
                <a:latin typeface="+mj-lt"/>
                <a:cs typeface="Calibri Light" panose="020F0302020204030204" pitchFamily="34" charset="0"/>
              </a:rPr>
              <a:t>Shale gas extraction is a classic natural resource story with winners and losers: </a:t>
            </a:r>
          </a:p>
          <a:p>
            <a:pPr marL="742950" lvl="1" indent="-285750">
              <a:buFontTx/>
              <a:buChar char="-"/>
            </a:pPr>
            <a:r>
              <a:rPr lang="en-US" dirty="0">
                <a:latin typeface="+mj-lt"/>
                <a:cs typeface="Calibri Light" panose="020F0302020204030204" pitchFamily="34" charset="0"/>
              </a:rPr>
              <a:t>Locals with mining rights /employed in the energy sector benefit</a:t>
            </a:r>
          </a:p>
          <a:p>
            <a:pPr marL="742950" lvl="1" indent="-285750">
              <a:buFontTx/>
              <a:buChar char="-"/>
            </a:pPr>
            <a:r>
              <a:rPr lang="en-US" dirty="0">
                <a:latin typeface="+mj-lt"/>
                <a:cs typeface="Calibri Light" panose="020F0302020204030204" pitchFamily="34" charset="0"/>
              </a:rPr>
              <a:t>US (and world) benefit from increased production/use of natural gas – it’s cleaner than coal/gasoline</a:t>
            </a:r>
          </a:p>
          <a:p>
            <a:pPr marL="742950" lvl="1" indent="-285750">
              <a:buFontTx/>
              <a:buChar char="-"/>
            </a:pPr>
            <a:r>
              <a:rPr lang="en-US" dirty="0">
                <a:latin typeface="+mj-lt"/>
                <a:cs typeface="Calibri Light" panose="020F0302020204030204" pitchFamily="34" charset="0"/>
              </a:rPr>
              <a:t>Locals (maybe?) left with external costs of production, pollution and cleanup…</a:t>
            </a:r>
          </a:p>
          <a:p>
            <a:pPr marL="1200150" lvl="2" indent="-285750">
              <a:buFontTx/>
              <a:buChar char="-"/>
            </a:pPr>
            <a:r>
              <a:rPr lang="en-US" dirty="0">
                <a:latin typeface="+mj-lt"/>
                <a:cs typeface="Calibri Light" panose="020F0302020204030204" pitchFamily="34" charset="0"/>
              </a:rPr>
              <a:t>Mixed evidence: </a:t>
            </a:r>
            <a:r>
              <a:rPr lang="en-US" dirty="0">
                <a:latin typeface="+mj-lt"/>
                <a:cs typeface="Calibri Light" panose="020F0302020204030204" pitchFamily="34" charset="0"/>
                <a:hlinkClick r:id="rId4"/>
              </a:rPr>
              <a:t>Here</a:t>
            </a:r>
            <a:r>
              <a:rPr lang="en-US" dirty="0">
                <a:latin typeface="+mj-lt"/>
                <a:cs typeface="Calibri Light" panose="020F0302020204030204" pitchFamily="34" charset="0"/>
              </a:rPr>
              <a:t>. </a:t>
            </a:r>
            <a:r>
              <a:rPr lang="en-US" dirty="0">
                <a:latin typeface="+mj-lt"/>
                <a:cs typeface="Calibri Light" panose="020F0302020204030204" pitchFamily="34" charset="0"/>
                <a:hlinkClick r:id="rId5"/>
              </a:rPr>
              <a:t>Here</a:t>
            </a:r>
            <a:r>
              <a:rPr lang="en-US" dirty="0">
                <a:latin typeface="+mj-lt"/>
                <a:cs typeface="Calibri Light" panose="020F0302020204030204" pitchFamily="34" charset="0"/>
              </a:rPr>
              <a:t>. </a:t>
            </a:r>
            <a:r>
              <a:rPr lang="en-US" dirty="0">
                <a:latin typeface="+mj-lt"/>
                <a:cs typeface="Calibri Light" panose="020F0302020204030204" pitchFamily="34" charset="0"/>
                <a:hlinkClick r:id="rId6"/>
              </a:rPr>
              <a:t>Here</a:t>
            </a:r>
            <a:r>
              <a:rPr lang="en-US" dirty="0">
                <a:latin typeface="+mj-lt"/>
                <a:cs typeface="Calibri Light" panose="020F0302020204030204" pitchFamily="34" charset="0"/>
              </a:rPr>
              <a:t>.</a:t>
            </a:r>
          </a:p>
        </p:txBody>
      </p:sp>
      <p:pic>
        <p:nvPicPr>
          <p:cNvPr id="9" name="Picture 8">
            <a:extLst>
              <a:ext uri="{FF2B5EF4-FFF2-40B4-BE49-F238E27FC236}">
                <a16:creationId xmlns:a16="http://schemas.microsoft.com/office/drawing/2014/main" id="{B1EEA44B-3EB7-4C01-AEB4-C4CF90A47A93}"/>
              </a:ext>
            </a:extLst>
          </p:cNvPr>
          <p:cNvPicPr>
            <a:picLocks noChangeAspect="1"/>
          </p:cNvPicPr>
          <p:nvPr/>
        </p:nvPicPr>
        <p:blipFill>
          <a:blip r:embed="rId7"/>
          <a:stretch>
            <a:fillRect/>
          </a:stretch>
        </p:blipFill>
        <p:spPr>
          <a:xfrm>
            <a:off x="5383080" y="1494362"/>
            <a:ext cx="6024316" cy="3869276"/>
          </a:xfrm>
          <a:prstGeom prst="rect">
            <a:avLst/>
          </a:prstGeom>
        </p:spPr>
      </p:pic>
    </p:spTree>
    <p:custDataLst>
      <p:tags r:id="rId1"/>
    </p:custDataLst>
    <p:extLst>
      <p:ext uri="{BB962C8B-B14F-4D97-AF65-F5344CB8AC3E}">
        <p14:creationId xmlns:p14="http://schemas.microsoft.com/office/powerpoint/2010/main" val="2748902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sp>
        <p:nvSpPr>
          <p:cNvPr id="7" name="TextBox 6">
            <a:extLst>
              <a:ext uri="{FF2B5EF4-FFF2-40B4-BE49-F238E27FC236}">
                <a16:creationId xmlns:a16="http://schemas.microsoft.com/office/drawing/2014/main" id="{211E6FD1-F4EC-4EBA-8AEB-DF5DBF28E0E6}"/>
              </a:ext>
            </a:extLst>
          </p:cNvPr>
          <p:cNvSpPr txBox="1"/>
          <p:nvPr/>
        </p:nvSpPr>
        <p:spPr>
          <a:xfrm>
            <a:off x="1100758" y="1720840"/>
            <a:ext cx="9990483" cy="369332"/>
          </a:xfrm>
          <a:prstGeom prst="rect">
            <a:avLst/>
          </a:prstGeom>
          <a:noFill/>
          <a:effectLst/>
        </p:spPr>
        <p:txBody>
          <a:bodyPr wrap="square" rtlCol="0">
            <a:spAutoFit/>
          </a:bodyPr>
          <a:lstStyle/>
          <a:p>
            <a:pPr lvl="1"/>
            <a:r>
              <a:rPr lang="en-US" b="1" dirty="0">
                <a:latin typeface="+mj-lt"/>
                <a:cs typeface="Calibri Light" panose="020F0302020204030204" pitchFamily="34" charset="0"/>
              </a:rPr>
              <a:t>Research Question: </a:t>
            </a:r>
            <a:r>
              <a:rPr lang="en-US" dirty="0">
                <a:latin typeface="+mj-lt"/>
                <a:cs typeface="Calibri Light" panose="020F0302020204030204" pitchFamily="34" charset="0"/>
              </a:rPr>
              <a:t>What are the property value impacts of shale gas development? </a:t>
            </a:r>
          </a:p>
        </p:txBody>
      </p:sp>
    </p:spTree>
    <p:custDataLst>
      <p:tags r:id="rId1"/>
    </p:custDataLst>
    <p:extLst>
      <p:ext uri="{BB962C8B-B14F-4D97-AF65-F5344CB8AC3E}">
        <p14:creationId xmlns:p14="http://schemas.microsoft.com/office/powerpoint/2010/main" val="306687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268357" y="797510"/>
            <a:ext cx="11169179" cy="1938992"/>
          </a:xfrm>
          <a:prstGeom prst="rect">
            <a:avLst/>
          </a:prstGeom>
          <a:noFill/>
          <a:effectLst/>
        </p:spPr>
        <p:txBody>
          <a:bodyPr wrap="square" rtlCol="0">
            <a:spAutoFit/>
          </a:bodyPr>
          <a:lstStyle/>
          <a:p>
            <a:pPr lvl="1"/>
            <a:r>
              <a:rPr lang="en-US" sz="2400" dirty="0">
                <a:latin typeface="+mj-lt"/>
                <a:cs typeface="Calibri Light" panose="020F0302020204030204" pitchFamily="34" charset="0"/>
              </a:rPr>
              <a:t>Lancaster (1966) –  </a:t>
            </a:r>
            <a:r>
              <a:rPr lang="en-US" sz="2400" dirty="0">
                <a:latin typeface="+mj-lt"/>
                <a:cs typeface="Calibri Light" panose="020F0302020204030204" pitchFamily="34" charset="0"/>
                <a:hlinkClick r:id="rId4"/>
              </a:rPr>
              <a:t>A New Approach to Consumer Theory</a:t>
            </a:r>
            <a:endParaRPr lang="en-US" sz="2400" dirty="0">
              <a:latin typeface="+mj-lt"/>
              <a:cs typeface="Calibri Light" panose="020F0302020204030204" pitchFamily="34" charset="0"/>
            </a:endParaRPr>
          </a:p>
          <a:p>
            <a:pPr marL="1371600" lvl="2" indent="-457200">
              <a:buFont typeface="+mj-lt"/>
              <a:buAutoNum type="arabicPeriod"/>
            </a:pPr>
            <a:r>
              <a:rPr lang="en-US" sz="2400" dirty="0">
                <a:latin typeface="+mj-lt"/>
                <a:cs typeface="Calibri Light" panose="020F0302020204030204" pitchFamily="34" charset="0"/>
              </a:rPr>
              <a:t>The good, per se, does not give utility to the consumer; it </a:t>
            </a:r>
            <a:r>
              <a:rPr lang="en-US" sz="2400" dirty="0">
                <a:solidFill>
                  <a:srgbClr val="FF0000"/>
                </a:solidFill>
                <a:latin typeface="+mj-lt"/>
                <a:cs typeface="Calibri Light" panose="020F0302020204030204" pitchFamily="34" charset="0"/>
              </a:rPr>
              <a:t>possesses characteristics</a:t>
            </a:r>
            <a:r>
              <a:rPr lang="en-US" sz="2400" dirty="0">
                <a:latin typeface="+mj-lt"/>
                <a:cs typeface="Calibri Light" panose="020F0302020204030204" pitchFamily="34" charset="0"/>
              </a:rPr>
              <a:t>, and these characteristics give rise to utility.</a:t>
            </a:r>
          </a:p>
          <a:p>
            <a:pPr marL="1371600" lvl="2" indent="-457200">
              <a:buFont typeface="+mj-lt"/>
              <a:buAutoNum type="arabicPeriod"/>
            </a:pPr>
            <a:r>
              <a:rPr lang="en-US" sz="2400" dirty="0">
                <a:latin typeface="+mj-lt"/>
                <a:cs typeface="Calibri Light" panose="020F0302020204030204" pitchFamily="34" charset="0"/>
              </a:rPr>
              <a:t>In general, a good will possess more than one characteristic, and </a:t>
            </a:r>
            <a:r>
              <a:rPr lang="en-US" sz="2400" dirty="0">
                <a:solidFill>
                  <a:srgbClr val="FF0000"/>
                </a:solidFill>
                <a:latin typeface="+mj-lt"/>
                <a:cs typeface="Calibri Light" panose="020F0302020204030204" pitchFamily="34" charset="0"/>
              </a:rPr>
              <a:t>many characteristics will be shared by more than one good</a:t>
            </a:r>
            <a:r>
              <a:rPr lang="en-US" sz="2400" dirty="0">
                <a:latin typeface="+mj-lt"/>
                <a:cs typeface="Calibri Light" panose="020F0302020204030204" pitchFamily="34" charset="0"/>
              </a:rPr>
              <a:t>.</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584174" y="-423710"/>
            <a:ext cx="605988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“Characteristics” Model</a:t>
            </a:r>
          </a:p>
        </p:txBody>
      </p:sp>
    </p:spTree>
    <p:custDataLst>
      <p:tags r:id="rId1"/>
    </p:custDataLst>
    <p:extLst>
      <p:ext uri="{BB962C8B-B14F-4D97-AF65-F5344CB8AC3E}">
        <p14:creationId xmlns:p14="http://schemas.microsoft.com/office/powerpoint/2010/main" val="2727379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sp>
        <p:nvSpPr>
          <p:cNvPr id="7" name="TextBox 6">
            <a:extLst>
              <a:ext uri="{FF2B5EF4-FFF2-40B4-BE49-F238E27FC236}">
                <a16:creationId xmlns:a16="http://schemas.microsoft.com/office/drawing/2014/main" id="{211E6FD1-F4EC-4EBA-8AEB-DF5DBF28E0E6}"/>
              </a:ext>
            </a:extLst>
          </p:cNvPr>
          <p:cNvSpPr txBox="1"/>
          <p:nvPr/>
        </p:nvSpPr>
        <p:spPr>
          <a:xfrm>
            <a:off x="1100758" y="1720840"/>
            <a:ext cx="9990483" cy="3416320"/>
          </a:xfrm>
          <a:prstGeom prst="rect">
            <a:avLst/>
          </a:prstGeom>
          <a:noFill/>
          <a:effectLst/>
        </p:spPr>
        <p:txBody>
          <a:bodyPr wrap="square" rtlCol="0">
            <a:spAutoFit/>
          </a:bodyPr>
          <a:lstStyle/>
          <a:p>
            <a:pPr lvl="1"/>
            <a:r>
              <a:rPr lang="en-US" b="1" dirty="0">
                <a:latin typeface="+mj-lt"/>
                <a:cs typeface="Calibri Light" panose="020F0302020204030204" pitchFamily="34" charset="0"/>
              </a:rPr>
              <a:t>Research Question: </a:t>
            </a:r>
            <a:r>
              <a:rPr lang="en-US" dirty="0">
                <a:latin typeface="+mj-lt"/>
                <a:cs typeface="Calibri Light" panose="020F0302020204030204" pitchFamily="34" charset="0"/>
              </a:rPr>
              <a:t>What are the </a:t>
            </a:r>
            <a:r>
              <a:rPr lang="en-US" b="1" dirty="0">
                <a:latin typeface="+mj-lt"/>
                <a:cs typeface="Calibri Light" panose="020F0302020204030204" pitchFamily="34" charset="0"/>
              </a:rPr>
              <a:t>(heterogeneous)</a:t>
            </a:r>
            <a:r>
              <a:rPr lang="en-US" dirty="0">
                <a:latin typeface="+mj-lt"/>
                <a:cs typeface="Calibri Light" panose="020F0302020204030204" pitchFamily="34" charset="0"/>
              </a:rPr>
              <a:t> property value impacts of shale gas development? </a:t>
            </a:r>
          </a:p>
          <a:p>
            <a:pPr lvl="1"/>
            <a:endParaRPr lang="en-US" dirty="0">
              <a:latin typeface="+mj-lt"/>
              <a:cs typeface="Calibri Light" panose="020F0302020204030204" pitchFamily="34" charset="0"/>
            </a:endParaRPr>
          </a:p>
          <a:p>
            <a:pPr lvl="1"/>
            <a:r>
              <a:rPr lang="en-US" dirty="0">
                <a:latin typeface="+mj-lt"/>
                <a:cs typeface="Calibri Light" panose="020F0302020204030204" pitchFamily="34" charset="0"/>
              </a:rPr>
              <a:t>“Our results demonstrate that groundwater-dependent homes are, in fact, negatively affected by nearby shale gas development, indicating that the oft-debated risk to groundwater contamination has indeed materialized into a real impact. Similarly proximate homes that have access to publicly supplied piped water, on the other hand, appear to receive small benefits from that development. However, that benefit only comes from producing wells, suggesting that it reflects royalty payments to the homeowner from natural gas production. Recently drilled wells (i.e., drilled within the past year) do not contribute to this benefit, providing evidence that the drilling and hydraulic fracturing stages of shale gas development are the most disruptive. The burden of aesthetic disruptions is corroborated by the finding that the positive impacts are only driven by wells that are not in view of the property.”</a:t>
            </a:r>
          </a:p>
        </p:txBody>
      </p:sp>
    </p:spTree>
    <p:custDataLst>
      <p:tags r:id="rId1"/>
    </p:custDataLst>
    <p:extLst>
      <p:ext uri="{BB962C8B-B14F-4D97-AF65-F5344CB8AC3E}">
        <p14:creationId xmlns:p14="http://schemas.microsoft.com/office/powerpoint/2010/main" val="2569675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sp>
        <p:nvSpPr>
          <p:cNvPr id="7" name="TextBox 6">
            <a:extLst>
              <a:ext uri="{FF2B5EF4-FFF2-40B4-BE49-F238E27FC236}">
                <a16:creationId xmlns:a16="http://schemas.microsoft.com/office/drawing/2014/main" id="{211E6FD1-F4EC-4EBA-8AEB-DF5DBF28E0E6}"/>
              </a:ext>
            </a:extLst>
          </p:cNvPr>
          <p:cNvSpPr txBox="1"/>
          <p:nvPr/>
        </p:nvSpPr>
        <p:spPr>
          <a:xfrm>
            <a:off x="1100758" y="1720840"/>
            <a:ext cx="9990483" cy="3477875"/>
          </a:xfrm>
          <a:prstGeom prst="rect">
            <a:avLst/>
          </a:prstGeom>
          <a:noFill/>
          <a:effectLst/>
        </p:spPr>
        <p:txBody>
          <a:bodyPr wrap="square" rtlCol="0">
            <a:spAutoFit/>
          </a:bodyPr>
          <a:lstStyle/>
          <a:p>
            <a:pPr lvl="1"/>
            <a:r>
              <a:rPr lang="en-US" sz="2000" b="1" dirty="0">
                <a:latin typeface="+mj-lt"/>
                <a:cs typeface="Calibri Light" panose="020F0302020204030204" pitchFamily="34" charset="0"/>
              </a:rPr>
              <a:t>Data:</a:t>
            </a:r>
          </a:p>
          <a:p>
            <a:pPr lvl="1"/>
            <a:endParaRPr lang="en-US" sz="2000" b="1" dirty="0">
              <a:latin typeface="+mj-lt"/>
              <a:cs typeface="Calibri Light" panose="020F0302020204030204" pitchFamily="34" charset="0"/>
            </a:endParaRPr>
          </a:p>
          <a:p>
            <a:pPr marL="914400" lvl="1" indent="-457200">
              <a:buAutoNum type="arabicPeriod"/>
            </a:pPr>
            <a:r>
              <a:rPr lang="en-US" sz="2000" dirty="0">
                <a:latin typeface="+mj-lt"/>
                <a:cs typeface="Calibri Light" panose="020F0302020204030204" pitchFamily="34" charset="0"/>
              </a:rPr>
              <a:t>Property transaction data for 36 Pennsylvania counties between 1995 and 2012.</a:t>
            </a:r>
          </a:p>
          <a:p>
            <a:pPr marL="914400" lvl="1" indent="-457200">
              <a:buAutoNum type="arabicPeriod"/>
            </a:pPr>
            <a:r>
              <a:rPr lang="en-US" sz="2000" dirty="0">
                <a:latin typeface="+mj-lt"/>
                <a:cs typeface="Calibri Light" panose="020F0302020204030204" pitchFamily="34" charset="0"/>
              </a:rPr>
              <a:t>Location and drill date for 6,260 wellbores</a:t>
            </a:r>
          </a:p>
          <a:p>
            <a:pPr marL="914400" lvl="1" indent="-457200">
              <a:buAutoNum type="arabicPeriod"/>
            </a:pPr>
            <a:r>
              <a:rPr lang="en-US" sz="2000" dirty="0">
                <a:latin typeface="+mj-lt"/>
                <a:cs typeface="Calibri Light" panose="020F0302020204030204" pitchFamily="34" charset="0"/>
              </a:rPr>
              <a:t>GIS boundaries of public water service areas</a:t>
            </a:r>
          </a:p>
          <a:p>
            <a:pPr marL="914400" lvl="1" indent="-457200">
              <a:buAutoNum type="arabicPeriod"/>
            </a:pPr>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With 1 + 2: for each property transaction, calculate counts of the number </a:t>
            </a:r>
            <a:r>
              <a:rPr lang="en-US" sz="2000" dirty="0" err="1">
                <a:latin typeface="+mj-lt"/>
                <a:cs typeface="Calibri Light" panose="020F0302020204030204" pitchFamily="34" charset="0"/>
              </a:rPr>
              <a:t>wellpads</a:t>
            </a:r>
            <a:r>
              <a:rPr lang="en-US" sz="2000" dirty="0">
                <a:latin typeface="+mj-lt"/>
                <a:cs typeface="Calibri Light" panose="020F0302020204030204" pitchFamily="34" charset="0"/>
              </a:rPr>
              <a:t> drilled, within distance of {1,1.5,2km} by the date of the sale.</a:t>
            </a: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With 1 + 3: for each property transaction, create indicator variable for whether drinking water in home is from PWSA or a groundwater well.</a:t>
            </a:r>
          </a:p>
        </p:txBody>
      </p:sp>
    </p:spTree>
    <p:custDataLst>
      <p:tags r:id="rId1"/>
    </p:custDataLst>
    <p:extLst>
      <p:ext uri="{BB962C8B-B14F-4D97-AF65-F5344CB8AC3E}">
        <p14:creationId xmlns:p14="http://schemas.microsoft.com/office/powerpoint/2010/main" val="347079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sp>
        <p:nvSpPr>
          <p:cNvPr id="7" name="TextBox 6">
            <a:extLst>
              <a:ext uri="{FF2B5EF4-FFF2-40B4-BE49-F238E27FC236}">
                <a16:creationId xmlns:a16="http://schemas.microsoft.com/office/drawing/2014/main" id="{211E6FD1-F4EC-4EBA-8AEB-DF5DBF28E0E6}"/>
              </a:ext>
            </a:extLst>
          </p:cNvPr>
          <p:cNvSpPr txBox="1"/>
          <p:nvPr/>
        </p:nvSpPr>
        <p:spPr>
          <a:xfrm>
            <a:off x="901975" y="1331468"/>
            <a:ext cx="9990483" cy="707886"/>
          </a:xfrm>
          <a:prstGeom prst="rect">
            <a:avLst/>
          </a:prstGeom>
          <a:noFill/>
          <a:effectLst/>
        </p:spPr>
        <p:txBody>
          <a:bodyPr wrap="square" rtlCol="0">
            <a:spAutoFit/>
          </a:bodyPr>
          <a:lstStyle/>
          <a:p>
            <a:pPr lvl="1"/>
            <a:r>
              <a:rPr lang="en-US" sz="2000" b="1" dirty="0">
                <a:latin typeface="+mj-lt"/>
                <a:cs typeface="Calibri Light" panose="020F0302020204030204" pitchFamily="34" charset="0"/>
              </a:rPr>
              <a:t>Research Design</a:t>
            </a:r>
          </a:p>
          <a:p>
            <a:pPr lvl="1"/>
            <a:endParaRPr lang="en-US" sz="2000" b="1" dirty="0">
              <a:latin typeface="+mj-lt"/>
              <a:cs typeface="Calibri Light" panose="020F0302020204030204" pitchFamily="34" charset="0"/>
            </a:endParaRPr>
          </a:p>
        </p:txBody>
      </p:sp>
      <p:pic>
        <p:nvPicPr>
          <p:cNvPr id="4" name="Picture 3">
            <a:extLst>
              <a:ext uri="{FF2B5EF4-FFF2-40B4-BE49-F238E27FC236}">
                <a16:creationId xmlns:a16="http://schemas.microsoft.com/office/drawing/2014/main" id="{DC63F6A5-9237-FFB7-AA0F-70A7B4DB680E}"/>
              </a:ext>
            </a:extLst>
          </p:cNvPr>
          <p:cNvPicPr>
            <a:picLocks noChangeAspect="1"/>
          </p:cNvPicPr>
          <p:nvPr/>
        </p:nvPicPr>
        <p:blipFill>
          <a:blip r:embed="rId4"/>
          <a:stretch>
            <a:fillRect/>
          </a:stretch>
        </p:blipFill>
        <p:spPr>
          <a:xfrm>
            <a:off x="351808" y="1849369"/>
            <a:ext cx="6382641" cy="3677163"/>
          </a:xfrm>
          <a:prstGeom prst="rect">
            <a:avLst/>
          </a:prstGeom>
        </p:spPr>
      </p:pic>
    </p:spTree>
    <p:custDataLst>
      <p:tags r:id="rId1"/>
    </p:custDataLst>
    <p:extLst>
      <p:ext uri="{BB962C8B-B14F-4D97-AF65-F5344CB8AC3E}">
        <p14:creationId xmlns:p14="http://schemas.microsoft.com/office/powerpoint/2010/main" val="2753096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sp>
        <p:nvSpPr>
          <p:cNvPr id="7" name="TextBox 6">
            <a:extLst>
              <a:ext uri="{FF2B5EF4-FFF2-40B4-BE49-F238E27FC236}">
                <a16:creationId xmlns:a16="http://schemas.microsoft.com/office/drawing/2014/main" id="{211E6FD1-F4EC-4EBA-8AEB-DF5DBF28E0E6}"/>
              </a:ext>
            </a:extLst>
          </p:cNvPr>
          <p:cNvSpPr txBox="1"/>
          <p:nvPr/>
        </p:nvSpPr>
        <p:spPr>
          <a:xfrm>
            <a:off x="901975" y="1331468"/>
            <a:ext cx="9990483" cy="707886"/>
          </a:xfrm>
          <a:prstGeom prst="rect">
            <a:avLst/>
          </a:prstGeom>
          <a:noFill/>
          <a:effectLst/>
        </p:spPr>
        <p:txBody>
          <a:bodyPr wrap="square" rtlCol="0">
            <a:spAutoFit/>
          </a:bodyPr>
          <a:lstStyle/>
          <a:p>
            <a:pPr lvl="1"/>
            <a:r>
              <a:rPr lang="en-US" sz="2000" b="1" dirty="0">
                <a:latin typeface="+mj-lt"/>
                <a:cs typeface="Calibri Light" panose="020F0302020204030204" pitchFamily="34" charset="0"/>
              </a:rPr>
              <a:t>Research Design</a:t>
            </a:r>
          </a:p>
          <a:p>
            <a:pPr lvl="1"/>
            <a:endParaRPr lang="en-US" sz="2000" b="1" dirty="0">
              <a:latin typeface="+mj-lt"/>
              <a:cs typeface="Calibri Light" panose="020F0302020204030204" pitchFamily="34" charset="0"/>
            </a:endParaRPr>
          </a:p>
        </p:txBody>
      </p:sp>
      <p:pic>
        <p:nvPicPr>
          <p:cNvPr id="4" name="Picture 3">
            <a:extLst>
              <a:ext uri="{FF2B5EF4-FFF2-40B4-BE49-F238E27FC236}">
                <a16:creationId xmlns:a16="http://schemas.microsoft.com/office/drawing/2014/main" id="{DC63F6A5-9237-FFB7-AA0F-70A7B4DB680E}"/>
              </a:ext>
            </a:extLst>
          </p:cNvPr>
          <p:cNvPicPr>
            <a:picLocks noChangeAspect="1"/>
          </p:cNvPicPr>
          <p:nvPr/>
        </p:nvPicPr>
        <p:blipFill>
          <a:blip r:embed="rId4"/>
          <a:stretch>
            <a:fillRect/>
          </a:stretch>
        </p:blipFill>
        <p:spPr>
          <a:xfrm>
            <a:off x="241010" y="2018489"/>
            <a:ext cx="6382641" cy="3677163"/>
          </a:xfrm>
          <a:prstGeom prst="rect">
            <a:avLst/>
          </a:prstGeom>
        </p:spPr>
      </p:pic>
      <p:pic>
        <p:nvPicPr>
          <p:cNvPr id="9" name="Picture 8">
            <a:extLst>
              <a:ext uri="{FF2B5EF4-FFF2-40B4-BE49-F238E27FC236}">
                <a16:creationId xmlns:a16="http://schemas.microsoft.com/office/drawing/2014/main" id="{BFF8A8EE-984E-7530-85B2-B712DF6BA9E2}"/>
              </a:ext>
            </a:extLst>
          </p:cNvPr>
          <p:cNvPicPr>
            <a:picLocks noChangeAspect="1"/>
          </p:cNvPicPr>
          <p:nvPr/>
        </p:nvPicPr>
        <p:blipFill>
          <a:blip r:embed="rId5"/>
          <a:stretch>
            <a:fillRect/>
          </a:stretch>
        </p:blipFill>
        <p:spPr>
          <a:xfrm>
            <a:off x="6536308" y="1246075"/>
            <a:ext cx="5277587" cy="1600423"/>
          </a:xfrm>
          <a:prstGeom prst="rect">
            <a:avLst/>
          </a:prstGeom>
        </p:spPr>
      </p:pic>
      <p:sp>
        <p:nvSpPr>
          <p:cNvPr id="2" name="Rectangle 1">
            <a:extLst>
              <a:ext uri="{FF2B5EF4-FFF2-40B4-BE49-F238E27FC236}">
                <a16:creationId xmlns:a16="http://schemas.microsoft.com/office/drawing/2014/main" id="{1BD0653D-1BEB-82E7-168E-347F0A8B5256}"/>
              </a:ext>
            </a:extLst>
          </p:cNvPr>
          <p:cNvSpPr/>
          <p:nvPr/>
        </p:nvSpPr>
        <p:spPr>
          <a:xfrm>
            <a:off x="6536308" y="1246075"/>
            <a:ext cx="5277587" cy="168596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45280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sp>
        <p:nvSpPr>
          <p:cNvPr id="7" name="TextBox 6">
            <a:extLst>
              <a:ext uri="{FF2B5EF4-FFF2-40B4-BE49-F238E27FC236}">
                <a16:creationId xmlns:a16="http://schemas.microsoft.com/office/drawing/2014/main" id="{211E6FD1-F4EC-4EBA-8AEB-DF5DBF28E0E6}"/>
              </a:ext>
            </a:extLst>
          </p:cNvPr>
          <p:cNvSpPr txBox="1"/>
          <p:nvPr/>
        </p:nvSpPr>
        <p:spPr>
          <a:xfrm>
            <a:off x="901975" y="1331468"/>
            <a:ext cx="9990483" cy="707886"/>
          </a:xfrm>
          <a:prstGeom prst="rect">
            <a:avLst/>
          </a:prstGeom>
          <a:noFill/>
          <a:effectLst/>
        </p:spPr>
        <p:txBody>
          <a:bodyPr wrap="square" rtlCol="0">
            <a:spAutoFit/>
          </a:bodyPr>
          <a:lstStyle/>
          <a:p>
            <a:pPr lvl="1"/>
            <a:r>
              <a:rPr lang="en-US" sz="2000" b="1" dirty="0">
                <a:latin typeface="+mj-lt"/>
                <a:cs typeface="Calibri Light" panose="020F0302020204030204" pitchFamily="34" charset="0"/>
              </a:rPr>
              <a:t>Research Design</a:t>
            </a:r>
          </a:p>
          <a:p>
            <a:pPr lvl="1"/>
            <a:endParaRPr lang="en-US" sz="2000" b="1" dirty="0">
              <a:latin typeface="+mj-lt"/>
              <a:cs typeface="Calibri Light" panose="020F0302020204030204" pitchFamily="34" charset="0"/>
            </a:endParaRPr>
          </a:p>
        </p:txBody>
      </p:sp>
      <p:pic>
        <p:nvPicPr>
          <p:cNvPr id="4" name="Picture 3">
            <a:extLst>
              <a:ext uri="{FF2B5EF4-FFF2-40B4-BE49-F238E27FC236}">
                <a16:creationId xmlns:a16="http://schemas.microsoft.com/office/drawing/2014/main" id="{DC63F6A5-9237-FFB7-AA0F-70A7B4DB680E}"/>
              </a:ext>
            </a:extLst>
          </p:cNvPr>
          <p:cNvPicPr>
            <a:picLocks noChangeAspect="1"/>
          </p:cNvPicPr>
          <p:nvPr/>
        </p:nvPicPr>
        <p:blipFill>
          <a:blip r:embed="rId4"/>
          <a:stretch>
            <a:fillRect/>
          </a:stretch>
        </p:blipFill>
        <p:spPr>
          <a:xfrm>
            <a:off x="241010" y="2018489"/>
            <a:ext cx="6382641" cy="3677163"/>
          </a:xfrm>
          <a:prstGeom prst="rect">
            <a:avLst/>
          </a:prstGeom>
        </p:spPr>
      </p:pic>
      <p:pic>
        <p:nvPicPr>
          <p:cNvPr id="9" name="Picture 8">
            <a:extLst>
              <a:ext uri="{FF2B5EF4-FFF2-40B4-BE49-F238E27FC236}">
                <a16:creationId xmlns:a16="http://schemas.microsoft.com/office/drawing/2014/main" id="{BFF8A8EE-984E-7530-85B2-B712DF6BA9E2}"/>
              </a:ext>
            </a:extLst>
          </p:cNvPr>
          <p:cNvPicPr>
            <a:picLocks noChangeAspect="1"/>
          </p:cNvPicPr>
          <p:nvPr/>
        </p:nvPicPr>
        <p:blipFill>
          <a:blip r:embed="rId5"/>
          <a:stretch>
            <a:fillRect/>
          </a:stretch>
        </p:blipFill>
        <p:spPr>
          <a:xfrm>
            <a:off x="6536308" y="1246075"/>
            <a:ext cx="5277587" cy="1600423"/>
          </a:xfrm>
          <a:prstGeom prst="rect">
            <a:avLst/>
          </a:prstGeom>
        </p:spPr>
      </p:pic>
      <p:pic>
        <p:nvPicPr>
          <p:cNvPr id="11" name="Picture 10">
            <a:extLst>
              <a:ext uri="{FF2B5EF4-FFF2-40B4-BE49-F238E27FC236}">
                <a16:creationId xmlns:a16="http://schemas.microsoft.com/office/drawing/2014/main" id="{876A3C70-417F-1225-4DC1-D078C8E6AAE0}"/>
              </a:ext>
            </a:extLst>
          </p:cNvPr>
          <p:cNvPicPr>
            <a:picLocks noChangeAspect="1"/>
          </p:cNvPicPr>
          <p:nvPr/>
        </p:nvPicPr>
        <p:blipFill>
          <a:blip r:embed="rId6"/>
          <a:stretch>
            <a:fillRect/>
          </a:stretch>
        </p:blipFill>
        <p:spPr>
          <a:xfrm>
            <a:off x="6661940" y="3009215"/>
            <a:ext cx="5134692" cy="733527"/>
          </a:xfrm>
          <a:prstGeom prst="rect">
            <a:avLst/>
          </a:prstGeom>
        </p:spPr>
      </p:pic>
      <p:sp>
        <p:nvSpPr>
          <p:cNvPr id="2" name="Rectangle 1">
            <a:extLst>
              <a:ext uri="{FF2B5EF4-FFF2-40B4-BE49-F238E27FC236}">
                <a16:creationId xmlns:a16="http://schemas.microsoft.com/office/drawing/2014/main" id="{A556FA8B-5417-20FA-BC92-5F247D784348}"/>
              </a:ext>
            </a:extLst>
          </p:cNvPr>
          <p:cNvSpPr/>
          <p:nvPr/>
        </p:nvSpPr>
        <p:spPr>
          <a:xfrm>
            <a:off x="6623651" y="2932043"/>
            <a:ext cx="5277587" cy="95415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3779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sp>
        <p:nvSpPr>
          <p:cNvPr id="7" name="TextBox 6">
            <a:extLst>
              <a:ext uri="{FF2B5EF4-FFF2-40B4-BE49-F238E27FC236}">
                <a16:creationId xmlns:a16="http://schemas.microsoft.com/office/drawing/2014/main" id="{211E6FD1-F4EC-4EBA-8AEB-DF5DBF28E0E6}"/>
              </a:ext>
            </a:extLst>
          </p:cNvPr>
          <p:cNvSpPr txBox="1"/>
          <p:nvPr/>
        </p:nvSpPr>
        <p:spPr>
          <a:xfrm>
            <a:off x="901975" y="1331468"/>
            <a:ext cx="9990483" cy="707886"/>
          </a:xfrm>
          <a:prstGeom prst="rect">
            <a:avLst/>
          </a:prstGeom>
          <a:noFill/>
          <a:effectLst/>
        </p:spPr>
        <p:txBody>
          <a:bodyPr wrap="square" rtlCol="0">
            <a:spAutoFit/>
          </a:bodyPr>
          <a:lstStyle/>
          <a:p>
            <a:pPr lvl="1"/>
            <a:r>
              <a:rPr lang="en-US" sz="2000" b="1" dirty="0">
                <a:latin typeface="+mj-lt"/>
                <a:cs typeface="Calibri Light" panose="020F0302020204030204" pitchFamily="34" charset="0"/>
              </a:rPr>
              <a:t>Research Design</a:t>
            </a:r>
          </a:p>
          <a:p>
            <a:pPr lvl="1"/>
            <a:endParaRPr lang="en-US" sz="2000" b="1" dirty="0">
              <a:latin typeface="+mj-lt"/>
              <a:cs typeface="Calibri Light" panose="020F0302020204030204" pitchFamily="34" charset="0"/>
            </a:endParaRPr>
          </a:p>
        </p:txBody>
      </p:sp>
      <p:pic>
        <p:nvPicPr>
          <p:cNvPr id="4" name="Picture 3">
            <a:extLst>
              <a:ext uri="{FF2B5EF4-FFF2-40B4-BE49-F238E27FC236}">
                <a16:creationId xmlns:a16="http://schemas.microsoft.com/office/drawing/2014/main" id="{DC63F6A5-9237-FFB7-AA0F-70A7B4DB680E}"/>
              </a:ext>
            </a:extLst>
          </p:cNvPr>
          <p:cNvPicPr>
            <a:picLocks noChangeAspect="1"/>
          </p:cNvPicPr>
          <p:nvPr/>
        </p:nvPicPr>
        <p:blipFill>
          <a:blip r:embed="rId4"/>
          <a:stretch>
            <a:fillRect/>
          </a:stretch>
        </p:blipFill>
        <p:spPr>
          <a:xfrm>
            <a:off x="241010" y="2018489"/>
            <a:ext cx="6382641" cy="3677163"/>
          </a:xfrm>
          <a:prstGeom prst="rect">
            <a:avLst/>
          </a:prstGeom>
        </p:spPr>
      </p:pic>
      <p:pic>
        <p:nvPicPr>
          <p:cNvPr id="9" name="Picture 8">
            <a:extLst>
              <a:ext uri="{FF2B5EF4-FFF2-40B4-BE49-F238E27FC236}">
                <a16:creationId xmlns:a16="http://schemas.microsoft.com/office/drawing/2014/main" id="{BFF8A8EE-984E-7530-85B2-B712DF6BA9E2}"/>
              </a:ext>
            </a:extLst>
          </p:cNvPr>
          <p:cNvPicPr>
            <a:picLocks noChangeAspect="1"/>
          </p:cNvPicPr>
          <p:nvPr/>
        </p:nvPicPr>
        <p:blipFill>
          <a:blip r:embed="rId5"/>
          <a:stretch>
            <a:fillRect/>
          </a:stretch>
        </p:blipFill>
        <p:spPr>
          <a:xfrm>
            <a:off x="6536308" y="1246075"/>
            <a:ext cx="5277587" cy="1600423"/>
          </a:xfrm>
          <a:prstGeom prst="rect">
            <a:avLst/>
          </a:prstGeom>
        </p:spPr>
      </p:pic>
      <p:pic>
        <p:nvPicPr>
          <p:cNvPr id="11" name="Picture 10">
            <a:extLst>
              <a:ext uri="{FF2B5EF4-FFF2-40B4-BE49-F238E27FC236}">
                <a16:creationId xmlns:a16="http://schemas.microsoft.com/office/drawing/2014/main" id="{876A3C70-417F-1225-4DC1-D078C8E6AAE0}"/>
              </a:ext>
            </a:extLst>
          </p:cNvPr>
          <p:cNvPicPr>
            <a:picLocks noChangeAspect="1"/>
          </p:cNvPicPr>
          <p:nvPr/>
        </p:nvPicPr>
        <p:blipFill>
          <a:blip r:embed="rId6"/>
          <a:stretch>
            <a:fillRect/>
          </a:stretch>
        </p:blipFill>
        <p:spPr>
          <a:xfrm>
            <a:off x="6661940" y="3009215"/>
            <a:ext cx="5134692" cy="733527"/>
          </a:xfrm>
          <a:prstGeom prst="rect">
            <a:avLst/>
          </a:prstGeom>
        </p:spPr>
      </p:pic>
      <p:pic>
        <p:nvPicPr>
          <p:cNvPr id="17" name="Picture 16">
            <a:extLst>
              <a:ext uri="{FF2B5EF4-FFF2-40B4-BE49-F238E27FC236}">
                <a16:creationId xmlns:a16="http://schemas.microsoft.com/office/drawing/2014/main" id="{F9D59EE9-DB20-ACEE-CFE7-DA125FE53EFC}"/>
              </a:ext>
            </a:extLst>
          </p:cNvPr>
          <p:cNvPicPr>
            <a:picLocks noChangeAspect="1"/>
          </p:cNvPicPr>
          <p:nvPr/>
        </p:nvPicPr>
        <p:blipFill>
          <a:blip r:embed="rId7"/>
          <a:stretch>
            <a:fillRect/>
          </a:stretch>
        </p:blipFill>
        <p:spPr>
          <a:xfrm>
            <a:off x="6585362" y="3742742"/>
            <a:ext cx="5334744" cy="2572109"/>
          </a:xfrm>
          <a:prstGeom prst="rect">
            <a:avLst/>
          </a:prstGeom>
        </p:spPr>
      </p:pic>
      <p:sp>
        <p:nvSpPr>
          <p:cNvPr id="18" name="Rectangle 17">
            <a:extLst>
              <a:ext uri="{FF2B5EF4-FFF2-40B4-BE49-F238E27FC236}">
                <a16:creationId xmlns:a16="http://schemas.microsoft.com/office/drawing/2014/main" id="{BB7CC2E9-8AF6-077A-E2FB-63154396CB52}"/>
              </a:ext>
            </a:extLst>
          </p:cNvPr>
          <p:cNvSpPr/>
          <p:nvPr/>
        </p:nvSpPr>
        <p:spPr>
          <a:xfrm>
            <a:off x="6661940" y="3742742"/>
            <a:ext cx="5277587" cy="24990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06843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sp>
        <p:nvSpPr>
          <p:cNvPr id="7" name="TextBox 6">
            <a:extLst>
              <a:ext uri="{FF2B5EF4-FFF2-40B4-BE49-F238E27FC236}">
                <a16:creationId xmlns:a16="http://schemas.microsoft.com/office/drawing/2014/main" id="{211E6FD1-F4EC-4EBA-8AEB-DF5DBF28E0E6}"/>
              </a:ext>
            </a:extLst>
          </p:cNvPr>
          <p:cNvSpPr txBox="1"/>
          <p:nvPr/>
        </p:nvSpPr>
        <p:spPr>
          <a:xfrm>
            <a:off x="901975" y="1331468"/>
            <a:ext cx="9990483" cy="707886"/>
          </a:xfrm>
          <a:prstGeom prst="rect">
            <a:avLst/>
          </a:prstGeom>
          <a:noFill/>
          <a:effectLst/>
        </p:spPr>
        <p:txBody>
          <a:bodyPr wrap="square" rtlCol="0">
            <a:spAutoFit/>
          </a:bodyPr>
          <a:lstStyle/>
          <a:p>
            <a:pPr lvl="1"/>
            <a:r>
              <a:rPr lang="en-US" sz="2000" b="1" dirty="0">
                <a:latin typeface="+mj-lt"/>
                <a:cs typeface="Calibri Light" panose="020F0302020204030204" pitchFamily="34" charset="0"/>
              </a:rPr>
              <a:t>Research Design</a:t>
            </a:r>
          </a:p>
          <a:p>
            <a:pPr lvl="1"/>
            <a:endParaRPr lang="en-US" sz="2000" b="1" dirty="0">
              <a:latin typeface="+mj-lt"/>
              <a:cs typeface="Calibri Light" panose="020F0302020204030204" pitchFamily="34" charset="0"/>
            </a:endParaRPr>
          </a:p>
        </p:txBody>
      </p:sp>
      <p:pic>
        <p:nvPicPr>
          <p:cNvPr id="4" name="Picture 3">
            <a:extLst>
              <a:ext uri="{FF2B5EF4-FFF2-40B4-BE49-F238E27FC236}">
                <a16:creationId xmlns:a16="http://schemas.microsoft.com/office/drawing/2014/main" id="{DC63F6A5-9237-FFB7-AA0F-70A7B4DB680E}"/>
              </a:ext>
            </a:extLst>
          </p:cNvPr>
          <p:cNvPicPr>
            <a:picLocks noChangeAspect="1"/>
          </p:cNvPicPr>
          <p:nvPr/>
        </p:nvPicPr>
        <p:blipFill>
          <a:blip r:embed="rId4"/>
          <a:stretch>
            <a:fillRect/>
          </a:stretch>
        </p:blipFill>
        <p:spPr>
          <a:xfrm>
            <a:off x="351808" y="1849369"/>
            <a:ext cx="6382641" cy="3677163"/>
          </a:xfrm>
          <a:prstGeom prst="rect">
            <a:avLst/>
          </a:prstGeom>
        </p:spPr>
      </p:pic>
      <p:pic>
        <p:nvPicPr>
          <p:cNvPr id="8" name="Picture 7">
            <a:extLst>
              <a:ext uri="{FF2B5EF4-FFF2-40B4-BE49-F238E27FC236}">
                <a16:creationId xmlns:a16="http://schemas.microsoft.com/office/drawing/2014/main" id="{0200F9FB-9734-8718-5726-FBC182E3F63B}"/>
              </a:ext>
            </a:extLst>
          </p:cNvPr>
          <p:cNvPicPr>
            <a:picLocks noChangeAspect="1"/>
          </p:cNvPicPr>
          <p:nvPr/>
        </p:nvPicPr>
        <p:blipFill>
          <a:blip r:embed="rId5"/>
          <a:stretch>
            <a:fillRect/>
          </a:stretch>
        </p:blipFill>
        <p:spPr>
          <a:xfrm>
            <a:off x="6950227" y="1099297"/>
            <a:ext cx="4492398" cy="5177305"/>
          </a:xfrm>
          <a:prstGeom prst="rect">
            <a:avLst/>
          </a:prstGeom>
          <a:ln w="28575">
            <a:solidFill>
              <a:schemeClr val="accent1">
                <a:lumMod val="75000"/>
              </a:schemeClr>
            </a:solidFill>
          </a:ln>
        </p:spPr>
      </p:pic>
      <p:sp>
        <p:nvSpPr>
          <p:cNvPr id="9" name="TextBox 8">
            <a:extLst>
              <a:ext uri="{FF2B5EF4-FFF2-40B4-BE49-F238E27FC236}">
                <a16:creationId xmlns:a16="http://schemas.microsoft.com/office/drawing/2014/main" id="{70A25EDC-E994-F7D7-660D-B20D8EF42648}"/>
              </a:ext>
            </a:extLst>
          </p:cNvPr>
          <p:cNvSpPr txBox="1"/>
          <p:nvPr/>
        </p:nvSpPr>
        <p:spPr>
          <a:xfrm>
            <a:off x="636104" y="5526532"/>
            <a:ext cx="5874026" cy="369332"/>
          </a:xfrm>
          <a:prstGeom prst="rect">
            <a:avLst/>
          </a:prstGeom>
          <a:noFill/>
        </p:spPr>
        <p:txBody>
          <a:bodyPr wrap="square" rtlCol="0">
            <a:spAutoFit/>
          </a:bodyPr>
          <a:lstStyle/>
          <a:p>
            <a:r>
              <a:rPr lang="en-US" dirty="0">
                <a:solidFill>
                  <a:srgbClr val="C00000"/>
                </a:solidFill>
              </a:rPr>
              <a:t>Omitted variable bias?</a:t>
            </a:r>
          </a:p>
        </p:txBody>
      </p:sp>
    </p:spTree>
    <p:custDataLst>
      <p:tags r:id="rId1"/>
    </p:custDataLst>
    <p:extLst>
      <p:ext uri="{BB962C8B-B14F-4D97-AF65-F5344CB8AC3E}">
        <p14:creationId xmlns:p14="http://schemas.microsoft.com/office/powerpoint/2010/main" val="895155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sp>
        <p:nvSpPr>
          <p:cNvPr id="7" name="TextBox 6">
            <a:extLst>
              <a:ext uri="{FF2B5EF4-FFF2-40B4-BE49-F238E27FC236}">
                <a16:creationId xmlns:a16="http://schemas.microsoft.com/office/drawing/2014/main" id="{211E6FD1-F4EC-4EBA-8AEB-DF5DBF28E0E6}"/>
              </a:ext>
            </a:extLst>
          </p:cNvPr>
          <p:cNvSpPr txBox="1"/>
          <p:nvPr/>
        </p:nvSpPr>
        <p:spPr>
          <a:xfrm>
            <a:off x="742909" y="1191442"/>
            <a:ext cx="9990483" cy="707886"/>
          </a:xfrm>
          <a:prstGeom prst="rect">
            <a:avLst/>
          </a:prstGeom>
          <a:noFill/>
          <a:effectLst/>
        </p:spPr>
        <p:txBody>
          <a:bodyPr wrap="square" rtlCol="0">
            <a:spAutoFit/>
          </a:bodyPr>
          <a:lstStyle/>
          <a:p>
            <a:pPr lvl="1"/>
            <a:r>
              <a:rPr lang="en-US" sz="2000" b="1" dirty="0">
                <a:latin typeface="+mj-lt"/>
                <a:cs typeface="Calibri Light" panose="020F0302020204030204" pitchFamily="34" charset="0"/>
              </a:rPr>
              <a:t>Research Design</a:t>
            </a:r>
          </a:p>
          <a:p>
            <a:pPr lvl="1"/>
            <a:endParaRPr lang="en-US" sz="2000" b="1" dirty="0">
              <a:latin typeface="+mj-lt"/>
              <a:cs typeface="Calibri Light" panose="020F0302020204030204" pitchFamily="34" charset="0"/>
            </a:endParaRPr>
          </a:p>
        </p:txBody>
      </p:sp>
      <p:pic>
        <p:nvPicPr>
          <p:cNvPr id="4" name="Picture 3">
            <a:extLst>
              <a:ext uri="{FF2B5EF4-FFF2-40B4-BE49-F238E27FC236}">
                <a16:creationId xmlns:a16="http://schemas.microsoft.com/office/drawing/2014/main" id="{DC63F6A5-9237-FFB7-AA0F-70A7B4DB680E}"/>
              </a:ext>
            </a:extLst>
          </p:cNvPr>
          <p:cNvPicPr>
            <a:picLocks noChangeAspect="1"/>
          </p:cNvPicPr>
          <p:nvPr/>
        </p:nvPicPr>
        <p:blipFill>
          <a:blip r:embed="rId4"/>
          <a:stretch>
            <a:fillRect/>
          </a:stretch>
        </p:blipFill>
        <p:spPr>
          <a:xfrm>
            <a:off x="381795" y="1545385"/>
            <a:ext cx="6382641" cy="3677163"/>
          </a:xfrm>
          <a:prstGeom prst="rect">
            <a:avLst/>
          </a:prstGeom>
        </p:spPr>
      </p:pic>
      <p:pic>
        <p:nvPicPr>
          <p:cNvPr id="8" name="Picture 7">
            <a:extLst>
              <a:ext uri="{FF2B5EF4-FFF2-40B4-BE49-F238E27FC236}">
                <a16:creationId xmlns:a16="http://schemas.microsoft.com/office/drawing/2014/main" id="{0200F9FB-9734-8718-5726-FBC182E3F63B}"/>
              </a:ext>
            </a:extLst>
          </p:cNvPr>
          <p:cNvPicPr>
            <a:picLocks noChangeAspect="1"/>
          </p:cNvPicPr>
          <p:nvPr/>
        </p:nvPicPr>
        <p:blipFill>
          <a:blip r:embed="rId5"/>
          <a:stretch>
            <a:fillRect/>
          </a:stretch>
        </p:blipFill>
        <p:spPr>
          <a:xfrm>
            <a:off x="6950227" y="1099297"/>
            <a:ext cx="4492398" cy="5177305"/>
          </a:xfrm>
          <a:prstGeom prst="rect">
            <a:avLst/>
          </a:prstGeom>
          <a:ln w="28575">
            <a:solidFill>
              <a:schemeClr val="accent1">
                <a:lumMod val="75000"/>
              </a:schemeClr>
            </a:solidFill>
          </a:ln>
        </p:spPr>
      </p:pic>
      <p:sp>
        <p:nvSpPr>
          <p:cNvPr id="9" name="TextBox 8">
            <a:extLst>
              <a:ext uri="{FF2B5EF4-FFF2-40B4-BE49-F238E27FC236}">
                <a16:creationId xmlns:a16="http://schemas.microsoft.com/office/drawing/2014/main" id="{70A25EDC-E994-F7D7-660D-B20D8EF42648}"/>
              </a:ext>
            </a:extLst>
          </p:cNvPr>
          <p:cNvSpPr txBox="1"/>
          <p:nvPr/>
        </p:nvSpPr>
        <p:spPr>
          <a:xfrm>
            <a:off x="636102" y="5076273"/>
            <a:ext cx="5874026" cy="1200329"/>
          </a:xfrm>
          <a:prstGeom prst="rect">
            <a:avLst/>
          </a:prstGeom>
          <a:noFill/>
        </p:spPr>
        <p:txBody>
          <a:bodyPr wrap="square" rtlCol="0">
            <a:spAutoFit/>
          </a:bodyPr>
          <a:lstStyle/>
          <a:p>
            <a:r>
              <a:rPr lang="en-US" dirty="0">
                <a:solidFill>
                  <a:srgbClr val="C00000"/>
                </a:solidFill>
              </a:rPr>
              <a:t>“Rural groundwater-dependent neighborhoods may be different in unobservable but important ways when compared with more urban PWSA neighborhoods, and these differences might vary over time.”</a:t>
            </a:r>
          </a:p>
        </p:txBody>
      </p:sp>
    </p:spTree>
    <p:custDataLst>
      <p:tags r:id="rId1"/>
    </p:custDataLst>
    <p:extLst>
      <p:ext uri="{BB962C8B-B14F-4D97-AF65-F5344CB8AC3E}">
        <p14:creationId xmlns:p14="http://schemas.microsoft.com/office/powerpoint/2010/main" val="3570106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pic>
        <p:nvPicPr>
          <p:cNvPr id="5" name="Picture 4">
            <a:extLst>
              <a:ext uri="{FF2B5EF4-FFF2-40B4-BE49-F238E27FC236}">
                <a16:creationId xmlns:a16="http://schemas.microsoft.com/office/drawing/2014/main" id="{5CB035A0-7305-8E67-8E13-7CB0D3A6300E}"/>
              </a:ext>
            </a:extLst>
          </p:cNvPr>
          <p:cNvPicPr>
            <a:picLocks noChangeAspect="1"/>
          </p:cNvPicPr>
          <p:nvPr/>
        </p:nvPicPr>
        <p:blipFill>
          <a:blip r:embed="rId4"/>
          <a:stretch>
            <a:fillRect/>
          </a:stretch>
        </p:blipFill>
        <p:spPr>
          <a:xfrm>
            <a:off x="5665305" y="1522796"/>
            <a:ext cx="5831844" cy="3656724"/>
          </a:xfrm>
          <a:prstGeom prst="rect">
            <a:avLst/>
          </a:prstGeom>
        </p:spPr>
      </p:pic>
      <p:pic>
        <p:nvPicPr>
          <p:cNvPr id="6" name="Picture 5">
            <a:extLst>
              <a:ext uri="{FF2B5EF4-FFF2-40B4-BE49-F238E27FC236}">
                <a16:creationId xmlns:a16="http://schemas.microsoft.com/office/drawing/2014/main" id="{947DBE7B-E66C-BB34-A23C-4AD018DC8FFE}"/>
              </a:ext>
            </a:extLst>
          </p:cNvPr>
          <p:cNvPicPr>
            <a:picLocks noChangeAspect="1"/>
          </p:cNvPicPr>
          <p:nvPr/>
        </p:nvPicPr>
        <p:blipFill>
          <a:blip r:embed="rId5"/>
          <a:stretch>
            <a:fillRect/>
          </a:stretch>
        </p:blipFill>
        <p:spPr>
          <a:xfrm>
            <a:off x="301739" y="3192132"/>
            <a:ext cx="5134692" cy="733527"/>
          </a:xfrm>
          <a:prstGeom prst="rect">
            <a:avLst/>
          </a:prstGeom>
        </p:spPr>
      </p:pic>
      <p:sp>
        <p:nvSpPr>
          <p:cNvPr id="9" name="Rectangle 8">
            <a:extLst>
              <a:ext uri="{FF2B5EF4-FFF2-40B4-BE49-F238E27FC236}">
                <a16:creationId xmlns:a16="http://schemas.microsoft.com/office/drawing/2014/main" id="{9AFA9B86-943E-DA7A-125C-0D48BE39DCCC}"/>
              </a:ext>
            </a:extLst>
          </p:cNvPr>
          <p:cNvSpPr/>
          <p:nvPr/>
        </p:nvSpPr>
        <p:spPr>
          <a:xfrm>
            <a:off x="7692887" y="2584175"/>
            <a:ext cx="655983" cy="12523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80973E-8F44-92B3-0EC0-6CD22DA9D6BE}"/>
              </a:ext>
            </a:extLst>
          </p:cNvPr>
          <p:cNvSpPr/>
          <p:nvPr/>
        </p:nvSpPr>
        <p:spPr>
          <a:xfrm>
            <a:off x="9197009" y="2584175"/>
            <a:ext cx="655983" cy="12523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388A3B-DD5A-1A5F-8F10-838B00BE0573}"/>
              </a:ext>
            </a:extLst>
          </p:cNvPr>
          <p:cNvSpPr/>
          <p:nvPr/>
        </p:nvSpPr>
        <p:spPr>
          <a:xfrm>
            <a:off x="10751101" y="2584175"/>
            <a:ext cx="655983" cy="12523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19508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7" y="-7671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The Housing Market Impacts of Shale Gas Development</a:t>
            </a:r>
            <a:br>
              <a:rPr lang="en-US" sz="2800" dirty="0">
                <a:solidFill>
                  <a:schemeClr val="tx1"/>
                </a:solidFill>
                <a:latin typeface="+mj-lt"/>
              </a:rPr>
            </a:br>
            <a:r>
              <a:rPr lang="en-US" sz="2800" dirty="0" err="1">
                <a:solidFill>
                  <a:schemeClr val="tx1"/>
                </a:solidFill>
                <a:latin typeface="+mj-lt"/>
              </a:rPr>
              <a:t>Muehlenbachs</a:t>
            </a:r>
            <a:r>
              <a:rPr lang="en-US" sz="2800" dirty="0">
                <a:solidFill>
                  <a:schemeClr val="tx1"/>
                </a:solidFill>
                <a:latin typeface="+mj-lt"/>
              </a:rPr>
              <a:t> et al. (2015, AER)</a:t>
            </a:r>
          </a:p>
        </p:txBody>
      </p:sp>
      <p:sp>
        <p:nvSpPr>
          <p:cNvPr id="7" name="TextBox 6">
            <a:extLst>
              <a:ext uri="{FF2B5EF4-FFF2-40B4-BE49-F238E27FC236}">
                <a16:creationId xmlns:a16="http://schemas.microsoft.com/office/drawing/2014/main" id="{211E6FD1-F4EC-4EBA-8AEB-DF5DBF28E0E6}"/>
              </a:ext>
            </a:extLst>
          </p:cNvPr>
          <p:cNvSpPr txBox="1"/>
          <p:nvPr/>
        </p:nvSpPr>
        <p:spPr>
          <a:xfrm>
            <a:off x="1100758" y="1631388"/>
            <a:ext cx="9990483" cy="4401205"/>
          </a:xfrm>
          <a:prstGeom prst="rect">
            <a:avLst/>
          </a:prstGeom>
          <a:noFill/>
          <a:effectLst/>
        </p:spPr>
        <p:txBody>
          <a:bodyPr wrap="square" rtlCol="0">
            <a:spAutoFit/>
          </a:bodyPr>
          <a:lstStyle/>
          <a:p>
            <a:pPr lvl="1"/>
            <a:r>
              <a:rPr lang="en-US" sz="2000" b="1" dirty="0">
                <a:latin typeface="+mj-lt"/>
                <a:cs typeface="Calibri Light" panose="020F0302020204030204" pitchFamily="34" charset="0"/>
              </a:rPr>
              <a:t>In summary:</a:t>
            </a:r>
          </a:p>
          <a:p>
            <a:pPr lvl="1"/>
            <a:endParaRPr lang="en-US" sz="2000" b="1" dirty="0">
              <a:latin typeface="+mj-lt"/>
              <a:cs typeface="Calibri Light" panose="020F0302020204030204" pitchFamily="34" charset="0"/>
            </a:endParaRPr>
          </a:p>
          <a:p>
            <a:pPr lvl="1"/>
            <a:r>
              <a:rPr lang="en-US" sz="2000" dirty="0">
                <a:latin typeface="+mj-lt"/>
                <a:cs typeface="Calibri Light" panose="020F0302020204030204" pitchFamily="34" charset="0"/>
              </a:rPr>
              <a:t>The costs of shale gas groundwater contamination risk, as proxied by the drilling and operation of an additional </a:t>
            </a:r>
            <a:r>
              <a:rPr lang="en-US" sz="2000" dirty="0" err="1">
                <a:latin typeface="+mj-lt"/>
                <a:cs typeface="Calibri Light" panose="020F0302020204030204" pitchFamily="34" charset="0"/>
              </a:rPr>
              <a:t>wellpad</a:t>
            </a:r>
            <a:r>
              <a:rPr lang="en-US" sz="2000" dirty="0">
                <a:latin typeface="+mj-lt"/>
                <a:cs typeface="Calibri Light" panose="020F0302020204030204" pitchFamily="34" charset="0"/>
              </a:rPr>
              <a:t>, range from -9.9% to -16.5% of a home’s value.</a:t>
            </a: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Netting out adjacency impacts (from royalties, etc.), average loss to groundwater-dependent homes within 1.5km of a well was ~$30,000.</a:t>
            </a: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Average gain in value for homes with PWS and within 1.5km of a well was ~$5,000.</a:t>
            </a: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These estimates are a lower bound – do not account for </a:t>
            </a:r>
            <a:r>
              <a:rPr lang="en-US" sz="2000" b="1" dirty="0">
                <a:solidFill>
                  <a:srgbClr val="C00000"/>
                </a:solidFill>
                <a:latin typeface="+mj-lt"/>
                <a:cs typeface="Calibri Light" panose="020F0302020204030204" pitchFamily="34" charset="0"/>
              </a:rPr>
              <a:t>defensive behaviors*</a:t>
            </a:r>
            <a:r>
              <a:rPr lang="en-US" sz="2000" dirty="0">
                <a:latin typeface="+mj-lt"/>
                <a:cs typeface="Calibri Light" panose="020F0302020204030204" pitchFamily="34" charset="0"/>
              </a:rPr>
              <a:t> like installation costs of water filters, or using bottled water.</a:t>
            </a:r>
          </a:p>
          <a:p>
            <a:pPr lvl="1"/>
            <a:endParaRPr lang="en-US" sz="2000" dirty="0">
              <a:latin typeface="+mj-lt"/>
              <a:cs typeface="Calibri Light" panose="020F0302020204030204" pitchFamily="34" charset="0"/>
            </a:endParaRPr>
          </a:p>
          <a:p>
            <a:pPr lvl="1"/>
            <a:r>
              <a:rPr lang="en-US" sz="2000" b="1" dirty="0">
                <a:solidFill>
                  <a:schemeClr val="bg2">
                    <a:lumMod val="50000"/>
                  </a:schemeClr>
                </a:solidFill>
                <a:latin typeface="+mj-lt"/>
                <a:cs typeface="Calibri Light" panose="020F0302020204030204" pitchFamily="34" charset="0"/>
              </a:rPr>
              <a:t>Other points to discuss?</a:t>
            </a:r>
          </a:p>
        </p:txBody>
      </p:sp>
    </p:spTree>
    <p:custDataLst>
      <p:tags r:id="rId1"/>
    </p:custDataLst>
    <p:extLst>
      <p:ext uri="{BB962C8B-B14F-4D97-AF65-F5344CB8AC3E}">
        <p14:creationId xmlns:p14="http://schemas.microsoft.com/office/powerpoint/2010/main" val="149000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268357" y="797510"/>
            <a:ext cx="11169179" cy="5262979"/>
          </a:xfrm>
          <a:prstGeom prst="rect">
            <a:avLst/>
          </a:prstGeom>
          <a:noFill/>
          <a:effectLst/>
        </p:spPr>
        <p:txBody>
          <a:bodyPr wrap="square" rtlCol="0">
            <a:spAutoFit/>
          </a:bodyPr>
          <a:lstStyle/>
          <a:p>
            <a:pPr lvl="1"/>
            <a:r>
              <a:rPr lang="en-US" sz="2400" dirty="0">
                <a:latin typeface="+mj-lt"/>
                <a:cs typeface="Calibri Light" panose="020F0302020204030204" pitchFamily="34" charset="0"/>
              </a:rPr>
              <a:t>Lancaster (1966) –  </a:t>
            </a:r>
            <a:r>
              <a:rPr lang="en-US" sz="2400" dirty="0">
                <a:latin typeface="+mj-lt"/>
                <a:cs typeface="Calibri Light" panose="020F0302020204030204" pitchFamily="34" charset="0"/>
                <a:hlinkClick r:id="rId4"/>
              </a:rPr>
              <a:t>A New Approach to Consumer Theory</a:t>
            </a:r>
            <a:endParaRPr lang="en-US" sz="2400" dirty="0">
              <a:latin typeface="+mj-lt"/>
              <a:cs typeface="Calibri Light" panose="020F0302020204030204" pitchFamily="34" charset="0"/>
            </a:endParaRPr>
          </a:p>
          <a:p>
            <a:pPr marL="1371600" lvl="2" indent="-457200">
              <a:buFont typeface="+mj-lt"/>
              <a:buAutoNum type="arabicPeriod"/>
            </a:pPr>
            <a:r>
              <a:rPr lang="en-US" sz="2400" dirty="0">
                <a:latin typeface="+mj-lt"/>
                <a:cs typeface="Calibri Light" panose="020F0302020204030204" pitchFamily="34" charset="0"/>
              </a:rPr>
              <a:t>The good, per se, does not give utility to the consumer; it </a:t>
            </a:r>
            <a:r>
              <a:rPr lang="en-US" sz="2400" dirty="0">
                <a:solidFill>
                  <a:srgbClr val="FF0000"/>
                </a:solidFill>
                <a:latin typeface="+mj-lt"/>
                <a:cs typeface="Calibri Light" panose="020F0302020204030204" pitchFamily="34" charset="0"/>
              </a:rPr>
              <a:t>possesses characteristics</a:t>
            </a:r>
            <a:r>
              <a:rPr lang="en-US" sz="2400" dirty="0">
                <a:latin typeface="+mj-lt"/>
                <a:cs typeface="Calibri Light" panose="020F0302020204030204" pitchFamily="34" charset="0"/>
              </a:rPr>
              <a:t>, and these characteristics give rise to utility.</a:t>
            </a:r>
          </a:p>
          <a:p>
            <a:pPr marL="1371600" lvl="2" indent="-457200">
              <a:buFont typeface="+mj-lt"/>
              <a:buAutoNum type="arabicPeriod"/>
            </a:pPr>
            <a:r>
              <a:rPr lang="en-US" sz="2400" dirty="0">
                <a:latin typeface="+mj-lt"/>
                <a:cs typeface="Calibri Light" panose="020F0302020204030204" pitchFamily="34" charset="0"/>
              </a:rPr>
              <a:t>In general, a good will possess more than one characteristic, and </a:t>
            </a:r>
            <a:r>
              <a:rPr lang="en-US" sz="2400" dirty="0">
                <a:solidFill>
                  <a:srgbClr val="FF0000"/>
                </a:solidFill>
                <a:latin typeface="+mj-lt"/>
                <a:cs typeface="Calibri Light" panose="020F0302020204030204" pitchFamily="34" charset="0"/>
              </a:rPr>
              <a:t>many characteristics will be shared by more than one good</a:t>
            </a:r>
            <a:r>
              <a:rPr lang="en-US" sz="2400" dirty="0">
                <a:latin typeface="+mj-lt"/>
                <a:cs typeface="Calibri Light" panose="020F0302020204030204" pitchFamily="34" charset="0"/>
              </a:rPr>
              <a:t>.</a:t>
            </a:r>
          </a:p>
          <a:p>
            <a:pPr marL="1371600" lvl="2" indent="-457200">
              <a:buFont typeface="+mj-lt"/>
              <a:buAutoNum type="arabicPeriod"/>
            </a:pPr>
            <a:r>
              <a:rPr lang="en-US" sz="2400" dirty="0">
                <a:latin typeface="+mj-lt"/>
                <a:cs typeface="Calibri Light" panose="020F0302020204030204" pitchFamily="34" charset="0"/>
              </a:rPr>
              <a:t>Goods in combination may possess characteristics different from those pertaining to the goods separately. </a:t>
            </a:r>
          </a:p>
          <a:p>
            <a:pPr marL="1371600" lvl="2" indent="-457200">
              <a:buFont typeface="+mj-lt"/>
              <a:buAutoNum type="arabicPeriod"/>
            </a:pPr>
            <a:endParaRPr lang="en-US" sz="2400" dirty="0">
              <a:latin typeface="+mj-lt"/>
              <a:cs typeface="Calibri Light" panose="020F0302020204030204" pitchFamily="34" charset="0"/>
            </a:endParaRPr>
          </a:p>
          <a:p>
            <a:pPr lvl="2"/>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“A meal (treated as a single good) possesses nutritional characteristics, and different meals will possess these characteristics in different relative proportions. Furthermore, a dinner party, a combination of two goods, a meal and a social setting, may possess nutritional, aesthetic, and perhaps intellectual characteristics different from the combination obtainable from a meal and a social gathering consumed separately.”</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584174" y="-423710"/>
            <a:ext cx="605988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“Characteristics” Model</a:t>
            </a:r>
          </a:p>
        </p:txBody>
      </p:sp>
    </p:spTree>
    <p:custDataLst>
      <p:tags r:id="rId1"/>
    </p:custDataLst>
    <p:extLst>
      <p:ext uri="{BB962C8B-B14F-4D97-AF65-F5344CB8AC3E}">
        <p14:creationId xmlns:p14="http://schemas.microsoft.com/office/powerpoint/2010/main" val="124638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EBB052-6B21-899A-F013-E01FBFB0FA47}"/>
              </a:ext>
            </a:extLst>
          </p:cNvPr>
          <p:cNvSpPr txBox="1">
            <a:spLocks/>
          </p:cNvSpPr>
          <p:nvPr/>
        </p:nvSpPr>
        <p:spPr>
          <a:xfrm>
            <a:off x="2114826" y="132006"/>
            <a:ext cx="7962346"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2800" dirty="0">
                <a:solidFill>
                  <a:schemeClr val="tx1"/>
                </a:solidFill>
                <a:latin typeface="+mj-lt"/>
              </a:rPr>
              <a:t>What are the limits and challenges associated with hedonic approaches to measuring nonmarket value?</a:t>
            </a:r>
          </a:p>
        </p:txBody>
      </p:sp>
      <p:sp>
        <p:nvSpPr>
          <p:cNvPr id="7" name="TextBox 6">
            <a:extLst>
              <a:ext uri="{FF2B5EF4-FFF2-40B4-BE49-F238E27FC236}">
                <a16:creationId xmlns:a16="http://schemas.microsoft.com/office/drawing/2014/main" id="{211E6FD1-F4EC-4EBA-8AEB-DF5DBF28E0E6}"/>
              </a:ext>
            </a:extLst>
          </p:cNvPr>
          <p:cNvSpPr txBox="1"/>
          <p:nvPr/>
        </p:nvSpPr>
        <p:spPr>
          <a:xfrm>
            <a:off x="868431" y="1441132"/>
            <a:ext cx="10236476" cy="5416868"/>
          </a:xfrm>
          <a:prstGeom prst="rect">
            <a:avLst/>
          </a:prstGeom>
          <a:noFill/>
          <a:effectLst/>
        </p:spPr>
        <p:txBody>
          <a:bodyPr wrap="square" rtlCol="0">
            <a:spAutoFit/>
          </a:bodyPr>
          <a:lstStyle/>
          <a:p>
            <a:pPr marL="914400" lvl="1" indent="-457200">
              <a:buAutoNum type="arabicPeriod"/>
            </a:pPr>
            <a:r>
              <a:rPr lang="en-US" b="1" dirty="0">
                <a:latin typeface="+mj-lt"/>
                <a:cs typeface="Calibri Light" panose="020F0302020204030204" pitchFamily="34" charset="0"/>
              </a:rPr>
              <a:t>Hedonic model assumes consumers can select from </a:t>
            </a:r>
            <a:r>
              <a:rPr lang="en-US" b="1" i="1" dirty="0">
                <a:latin typeface="+mj-lt"/>
                <a:cs typeface="Calibri Light" panose="020F0302020204030204" pitchFamily="34" charset="0"/>
              </a:rPr>
              <a:t>continuum</a:t>
            </a:r>
            <a:r>
              <a:rPr lang="en-US" b="1" dirty="0">
                <a:latin typeface="+mj-lt"/>
                <a:cs typeface="Calibri Light" panose="020F0302020204030204" pitchFamily="34" charset="0"/>
              </a:rPr>
              <a:t> of (</a:t>
            </a:r>
            <a:r>
              <a:rPr lang="en-US" b="1" i="1" dirty="0">
                <a:latin typeface="+mj-lt"/>
                <a:cs typeface="Calibri Light" panose="020F0302020204030204" pitchFamily="34" charset="0"/>
              </a:rPr>
              <a:t>x, q</a:t>
            </a:r>
            <a:r>
              <a:rPr lang="en-US" b="1" dirty="0">
                <a:latin typeface="+mj-lt"/>
                <a:cs typeface="Calibri Light" panose="020F0302020204030204" pitchFamily="34" charset="0"/>
              </a:rPr>
              <a:t>) values. Realistic?</a:t>
            </a:r>
          </a:p>
          <a:p>
            <a:pPr lvl="2"/>
            <a:endParaRPr lang="en-US" b="1" dirty="0">
              <a:latin typeface="+mj-lt"/>
              <a:cs typeface="Calibri Light" panose="020F0302020204030204" pitchFamily="34" charset="0"/>
            </a:endParaRPr>
          </a:p>
          <a:p>
            <a:pPr lvl="2"/>
            <a:r>
              <a:rPr lang="en-US" dirty="0">
                <a:latin typeface="+mj-lt"/>
                <a:cs typeface="Calibri Light" panose="020F0302020204030204" pitchFamily="34" charset="0"/>
              </a:rPr>
              <a:t>My description of ideal DC home, price be damned, to RE agent: “On Capitol Hill in a smaller rowhouse, quiet street, with a BIG and private yard.” (His response: “LOL. That doesn’t exist.”)</a:t>
            </a:r>
          </a:p>
          <a:p>
            <a:pPr lvl="2"/>
            <a:endParaRPr lang="en-US" dirty="0">
              <a:latin typeface="+mj-lt"/>
              <a:cs typeface="Calibri Light" panose="020F0302020204030204" pitchFamily="34" charset="0"/>
            </a:endParaRPr>
          </a:p>
          <a:p>
            <a:pPr lvl="2"/>
            <a:r>
              <a:rPr lang="en-US" dirty="0">
                <a:latin typeface="+mj-lt"/>
                <a:cs typeface="Calibri Light" panose="020F0302020204030204" pitchFamily="34" charset="0"/>
              </a:rPr>
              <a:t>Economists have tools to try and work around this. Take grad level metrics.</a:t>
            </a:r>
          </a:p>
          <a:p>
            <a:pPr lvl="2"/>
            <a:endParaRPr lang="en-US" dirty="0">
              <a:latin typeface="+mj-lt"/>
              <a:cs typeface="Calibri Light" panose="020F0302020204030204" pitchFamily="34" charset="0"/>
            </a:endParaRPr>
          </a:p>
          <a:p>
            <a:pPr marL="914400" lvl="1" indent="-457200">
              <a:buFont typeface="+mj-lt"/>
              <a:buAutoNum type="arabicPeriod"/>
            </a:pPr>
            <a:r>
              <a:rPr lang="en-US" b="1" dirty="0">
                <a:latin typeface="+mj-lt"/>
                <a:cs typeface="Calibri Light" panose="020F0302020204030204" pitchFamily="34" charset="0"/>
              </a:rPr>
              <a:t>Household’s implied prices, as measured econometrically, are based on real-world amenity levels.</a:t>
            </a:r>
          </a:p>
          <a:p>
            <a:pPr marL="914400" lvl="1" indent="-457200">
              <a:buFont typeface="+mj-lt"/>
              <a:buAutoNum type="arabicPeriod"/>
            </a:pPr>
            <a:endParaRPr lang="en-US" dirty="0">
              <a:latin typeface="+mj-lt"/>
              <a:cs typeface="Calibri Light" panose="020F0302020204030204" pitchFamily="34" charset="0"/>
            </a:endParaRPr>
          </a:p>
          <a:p>
            <a:pPr lvl="2"/>
            <a:r>
              <a:rPr lang="en-US" dirty="0">
                <a:latin typeface="+mj-lt"/>
                <a:cs typeface="Calibri Light" panose="020F0302020204030204" pitchFamily="34" charset="0"/>
              </a:rPr>
              <a:t>In reality, buyer’s beliefs are heterogeneous and based on perception/available information. Beliefs may be correlated with reality, or not; based on current amenity levels, or past/future levels. Hedonic analysis </a:t>
            </a:r>
            <a:r>
              <a:rPr lang="en-US" b="1" dirty="0">
                <a:latin typeface="+mj-lt"/>
                <a:cs typeface="Calibri Light" panose="020F0302020204030204" pitchFamily="34" charset="0"/>
              </a:rPr>
              <a:t>can</a:t>
            </a:r>
            <a:r>
              <a:rPr lang="en-US" dirty="0">
                <a:latin typeface="+mj-lt"/>
                <a:cs typeface="Calibri Light" panose="020F0302020204030204" pitchFamily="34" charset="0"/>
              </a:rPr>
              <a:t> accommodate for distortion between belief/reality, with clever econometrics.</a:t>
            </a:r>
          </a:p>
          <a:p>
            <a:pPr marL="914400" lvl="1" indent="-457200">
              <a:buFont typeface="+mj-lt"/>
              <a:buAutoNum type="arabicPeriod"/>
            </a:pPr>
            <a:endParaRPr lang="en-US" dirty="0">
              <a:latin typeface="+mj-lt"/>
              <a:cs typeface="Calibri Light" panose="020F0302020204030204" pitchFamily="34" charset="0"/>
            </a:endParaRPr>
          </a:p>
          <a:p>
            <a:pPr marL="914400" lvl="1" indent="-457200">
              <a:buFont typeface="+mj-lt"/>
              <a:buAutoNum type="arabicPeriod"/>
            </a:pPr>
            <a:r>
              <a:rPr lang="en-US" b="1" dirty="0">
                <a:latin typeface="+mj-lt"/>
                <a:cs typeface="Calibri Light" panose="020F0302020204030204" pitchFamily="34" charset="0"/>
              </a:rPr>
              <a:t>Households are mobile and can choose the level of a public good (</a:t>
            </a:r>
            <a:r>
              <a:rPr lang="en-US" b="1" i="1" dirty="0">
                <a:latin typeface="+mj-lt"/>
                <a:cs typeface="Calibri Light" panose="020F0302020204030204" pitchFamily="34" charset="0"/>
              </a:rPr>
              <a:t>q</a:t>
            </a:r>
            <a:r>
              <a:rPr lang="en-US" b="1" dirty="0">
                <a:latin typeface="+mj-lt"/>
                <a:cs typeface="Calibri Light" panose="020F0302020204030204" pitchFamily="34" charset="0"/>
              </a:rPr>
              <a:t>) as they desire.</a:t>
            </a:r>
          </a:p>
          <a:p>
            <a:pPr lvl="2"/>
            <a:endParaRPr lang="en-US" b="1" dirty="0">
              <a:latin typeface="+mj-lt"/>
              <a:cs typeface="Calibri Light" panose="020F0302020204030204" pitchFamily="34" charset="0"/>
            </a:endParaRPr>
          </a:p>
          <a:p>
            <a:pPr lvl="2"/>
            <a:r>
              <a:rPr lang="en-US" dirty="0">
                <a:latin typeface="+mj-lt"/>
                <a:cs typeface="Calibri Light" panose="020F0302020204030204" pitchFamily="34" charset="0"/>
              </a:rPr>
              <a:t>Increasing body of work suggesting frictions in mobility. These frictions are often correlated with local amenity levels…</a:t>
            </a:r>
          </a:p>
          <a:p>
            <a:pPr marL="914400" lvl="1" indent="-457200">
              <a:buAutoNum type="arabicPeriod"/>
            </a:pPr>
            <a:endParaRPr lang="en-US" sz="2000" dirty="0">
              <a:latin typeface="+mj-lt"/>
              <a:cs typeface="Calibri Light" panose="020F0302020204030204" pitchFamily="34" charset="0"/>
            </a:endParaRPr>
          </a:p>
          <a:p>
            <a:pPr lvl="1"/>
            <a:endParaRPr lang="en-US" sz="20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483041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63E88C-22ED-47CC-B17C-6B97A3611646}"/>
              </a:ext>
            </a:extLst>
          </p:cNvPr>
          <p:cNvSpPr txBox="1"/>
          <p:nvPr/>
        </p:nvSpPr>
        <p:spPr>
          <a:xfrm>
            <a:off x="591340" y="1258593"/>
            <a:ext cx="11009309" cy="4493538"/>
          </a:xfrm>
          <a:prstGeom prst="rect">
            <a:avLst/>
          </a:prstGeom>
          <a:noFill/>
          <a:effectLst/>
        </p:spPr>
        <p:txBody>
          <a:bodyPr wrap="square" rtlCol="0">
            <a:spAutoFit/>
          </a:bodyPr>
          <a:lstStyle/>
          <a:p>
            <a:pPr lvl="1"/>
            <a:r>
              <a:rPr lang="en-US" sz="2200" b="1" dirty="0">
                <a:latin typeface="+mj-lt"/>
                <a:cs typeface="Calibri Light" panose="020F0302020204030204" pitchFamily="34" charset="0"/>
              </a:rPr>
              <a:t>By constraining an individual's choice during a search, housing discrimination distorts sorting decisions away from true preferences and results in a ceteris paribus reduction in welfare. This study combines a large-scale field experiment with a residential sorting model to derive utility-theoretic measures of renter welfare loss associated with the constraints imposed by discrimination in the rental housing market. Results from experiments conducted in five cities show that key neighborhood amenities are associated with higher levels of discrimination. Counterfactual simulations based on the sorting model suggest that discrimination imposes damages equivalent to 4.4% and 3.5% of the annual incomes for African American and Hispanic/ </a:t>
            </a:r>
            <a:r>
              <a:rPr lang="en-US" sz="2200" b="1" dirty="0" err="1">
                <a:latin typeface="+mj-lt"/>
                <a:cs typeface="Calibri Light" panose="020F0302020204030204" pitchFamily="34" charset="0"/>
              </a:rPr>
              <a:t>LatinX</a:t>
            </a:r>
            <a:r>
              <a:rPr lang="en-US" sz="2200" b="1" dirty="0">
                <a:latin typeface="+mj-lt"/>
                <a:cs typeface="Calibri Light" panose="020F0302020204030204" pitchFamily="34" charset="0"/>
              </a:rPr>
              <a:t> renters, respectively. Damages are increasing in income for African American renters, such that impacts become stronger for economically mobile households. Renters of color must make substantial investments in additional search to mitigate the costs of these constraints. We find that a naive model ignoring discrimination constraints yields biased estimates of willingness to pay for key neighborhood amenities.</a:t>
            </a:r>
          </a:p>
        </p:txBody>
      </p:sp>
      <p:sp>
        <p:nvSpPr>
          <p:cNvPr id="6" name="Title 2">
            <a:extLst>
              <a:ext uri="{FF2B5EF4-FFF2-40B4-BE49-F238E27FC236}">
                <a16:creationId xmlns:a16="http://schemas.microsoft.com/office/drawing/2014/main" id="{62886FA5-F147-476F-962C-F8F29C058435}"/>
              </a:ext>
            </a:extLst>
          </p:cNvPr>
          <p:cNvSpPr txBox="1">
            <a:spLocks/>
          </p:cNvSpPr>
          <p:nvPr/>
        </p:nvSpPr>
        <p:spPr>
          <a:xfrm>
            <a:off x="768586" y="170396"/>
            <a:ext cx="10654818" cy="7495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lnSpc>
                <a:spcPct val="100000"/>
              </a:lnSpc>
            </a:pPr>
            <a:r>
              <a:rPr lang="en-US" dirty="0">
                <a:solidFill>
                  <a:schemeClr val="tx1"/>
                </a:solidFill>
                <a:latin typeface="+mj-lt"/>
              </a:rPr>
              <a:t>The Damages and Distortions from Discrimination in the Rental Housing Market</a:t>
            </a:r>
          </a:p>
          <a:p>
            <a:pPr algn="ctr">
              <a:lnSpc>
                <a:spcPct val="100000"/>
              </a:lnSpc>
            </a:pPr>
            <a:r>
              <a:rPr lang="en-US" dirty="0">
                <a:solidFill>
                  <a:schemeClr val="tx1"/>
                </a:solidFill>
                <a:latin typeface="+mj-lt"/>
              </a:rPr>
              <a:t> Christensen and Timmins (forthcoming, QJE)</a:t>
            </a:r>
          </a:p>
        </p:txBody>
      </p:sp>
    </p:spTree>
    <p:custDataLst>
      <p:tags r:id="rId1"/>
    </p:custDataLst>
    <p:extLst>
      <p:ext uri="{BB962C8B-B14F-4D97-AF65-F5344CB8AC3E}">
        <p14:creationId xmlns:p14="http://schemas.microsoft.com/office/powerpoint/2010/main" val="1108367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63E88C-22ED-47CC-B17C-6B97A3611646}"/>
              </a:ext>
            </a:extLst>
          </p:cNvPr>
          <p:cNvSpPr txBox="1"/>
          <p:nvPr/>
        </p:nvSpPr>
        <p:spPr>
          <a:xfrm>
            <a:off x="591340" y="1298349"/>
            <a:ext cx="11009309" cy="4493538"/>
          </a:xfrm>
          <a:prstGeom prst="rect">
            <a:avLst/>
          </a:prstGeom>
          <a:noFill/>
          <a:effectLst/>
        </p:spPr>
        <p:txBody>
          <a:bodyPr wrap="square" rtlCol="0">
            <a:spAutoFit/>
          </a:bodyPr>
          <a:lstStyle/>
          <a:p>
            <a:pPr lvl="1"/>
            <a:r>
              <a:rPr lang="en-US" sz="2200" b="1" dirty="0">
                <a:latin typeface="+mj-lt"/>
                <a:cs typeface="Calibri Light" panose="020F0302020204030204" pitchFamily="34" charset="0"/>
              </a:rPr>
              <a:t>By constraining an individual's choice during a search, housing discrimination distorts sorting decisions away from true preferences and results in a ceteris paribus reduction in welfare. </a:t>
            </a:r>
            <a:r>
              <a:rPr lang="en-US" sz="2200" b="1" dirty="0">
                <a:solidFill>
                  <a:schemeClr val="bg1">
                    <a:lumMod val="75000"/>
                  </a:schemeClr>
                </a:solidFill>
                <a:latin typeface="+mj-lt"/>
                <a:cs typeface="Calibri Light" panose="020F0302020204030204" pitchFamily="34" charset="0"/>
              </a:rPr>
              <a:t>This study combines a large-scale field experiment with a residential sorting model to derive utility-theoretic measures of renter welfare loss associated with the constraints imposed by discrimination in the rental housing market. Results from experiments conducted in five cities show that key neighborhood amenities are associated with higher levels of discrimination. Counterfactual simulations based on the sorting model suggest that discrimination imposes damages equivalent to 4.4% and 3.5% of the annual incomes for African American and Hispanic/ </a:t>
            </a:r>
            <a:r>
              <a:rPr lang="en-US" sz="2200" b="1" dirty="0" err="1">
                <a:solidFill>
                  <a:schemeClr val="bg1">
                    <a:lumMod val="75000"/>
                  </a:schemeClr>
                </a:solidFill>
                <a:latin typeface="+mj-lt"/>
                <a:cs typeface="Calibri Light" panose="020F0302020204030204" pitchFamily="34" charset="0"/>
              </a:rPr>
              <a:t>LatinX</a:t>
            </a:r>
            <a:r>
              <a:rPr lang="en-US" sz="2200" b="1" dirty="0">
                <a:solidFill>
                  <a:schemeClr val="bg1">
                    <a:lumMod val="75000"/>
                  </a:schemeClr>
                </a:solidFill>
                <a:latin typeface="+mj-lt"/>
                <a:cs typeface="Calibri Light" panose="020F0302020204030204" pitchFamily="34" charset="0"/>
              </a:rPr>
              <a:t> renters, respectively. Damages are increasing in income for African American renters, such that impacts become stronger for economically mobile households. Renters of color must make substantial investments in additional search to mitigate the costs of these constraints. We find that a naive model ignoring discrimination constraints yields biased estimates of willingness to pay for key neighborhood amenities.</a:t>
            </a:r>
          </a:p>
        </p:txBody>
      </p:sp>
      <p:sp>
        <p:nvSpPr>
          <p:cNvPr id="6" name="Title 2">
            <a:extLst>
              <a:ext uri="{FF2B5EF4-FFF2-40B4-BE49-F238E27FC236}">
                <a16:creationId xmlns:a16="http://schemas.microsoft.com/office/drawing/2014/main" id="{62886FA5-F147-476F-962C-F8F29C058435}"/>
              </a:ext>
            </a:extLst>
          </p:cNvPr>
          <p:cNvSpPr txBox="1">
            <a:spLocks/>
          </p:cNvSpPr>
          <p:nvPr/>
        </p:nvSpPr>
        <p:spPr>
          <a:xfrm>
            <a:off x="768586" y="170396"/>
            <a:ext cx="10654818" cy="7495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lnSpc>
                <a:spcPct val="100000"/>
              </a:lnSpc>
            </a:pPr>
            <a:r>
              <a:rPr lang="en-US" dirty="0">
                <a:solidFill>
                  <a:schemeClr val="tx1"/>
                </a:solidFill>
                <a:latin typeface="+mj-lt"/>
              </a:rPr>
              <a:t>The Damages and Distortions from Discrimination in the Rental Housing Market</a:t>
            </a:r>
          </a:p>
          <a:p>
            <a:pPr algn="ctr">
              <a:lnSpc>
                <a:spcPct val="100000"/>
              </a:lnSpc>
            </a:pPr>
            <a:r>
              <a:rPr lang="en-US" dirty="0">
                <a:solidFill>
                  <a:schemeClr val="tx1"/>
                </a:solidFill>
                <a:latin typeface="+mj-lt"/>
              </a:rPr>
              <a:t> Christensen and Timmins (forthcoming, QJE)</a:t>
            </a:r>
          </a:p>
        </p:txBody>
      </p:sp>
    </p:spTree>
    <p:custDataLst>
      <p:tags r:id="rId1"/>
    </p:custDataLst>
    <p:extLst>
      <p:ext uri="{BB962C8B-B14F-4D97-AF65-F5344CB8AC3E}">
        <p14:creationId xmlns:p14="http://schemas.microsoft.com/office/powerpoint/2010/main" val="1587529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63E88C-22ED-47CC-B17C-6B97A3611646}"/>
              </a:ext>
            </a:extLst>
          </p:cNvPr>
          <p:cNvSpPr txBox="1"/>
          <p:nvPr/>
        </p:nvSpPr>
        <p:spPr>
          <a:xfrm>
            <a:off x="591340" y="1258593"/>
            <a:ext cx="11009309" cy="4493538"/>
          </a:xfrm>
          <a:prstGeom prst="rect">
            <a:avLst/>
          </a:prstGeom>
          <a:noFill/>
          <a:effectLst/>
        </p:spPr>
        <p:txBody>
          <a:bodyPr wrap="square" rtlCol="0">
            <a:spAutoFit/>
          </a:bodyPr>
          <a:lstStyle/>
          <a:p>
            <a:pPr lvl="1"/>
            <a:r>
              <a:rPr lang="en-US" sz="2200" b="1" dirty="0">
                <a:solidFill>
                  <a:schemeClr val="bg1">
                    <a:lumMod val="75000"/>
                  </a:schemeClr>
                </a:solidFill>
                <a:latin typeface="+mj-lt"/>
                <a:cs typeface="Calibri Light" panose="020F0302020204030204" pitchFamily="34" charset="0"/>
              </a:rPr>
              <a:t>By constraining an individual's choice during a search, housing discrimination distorts sorting decisions away from true preferences and results in a ceteris paribus reduction in welfare.</a:t>
            </a:r>
            <a:r>
              <a:rPr lang="en-US" sz="2200" b="1" dirty="0">
                <a:latin typeface="+mj-lt"/>
                <a:cs typeface="Calibri Light" panose="020F0302020204030204" pitchFamily="34" charset="0"/>
              </a:rPr>
              <a:t> This study combines a large-scale field experiment with a residential sorting model to derive utility-theoretic measures of renter welfare loss associated with the constraints imposed by discrimination in the rental housing market. Results from experiments conducted in five cities show that key neighborhood amenities are associated with higher levels of discrimination. </a:t>
            </a:r>
            <a:r>
              <a:rPr lang="en-US" sz="2200" b="1" dirty="0">
                <a:solidFill>
                  <a:schemeClr val="bg1">
                    <a:lumMod val="75000"/>
                  </a:schemeClr>
                </a:solidFill>
                <a:latin typeface="+mj-lt"/>
                <a:cs typeface="Calibri Light" panose="020F0302020204030204" pitchFamily="34" charset="0"/>
              </a:rPr>
              <a:t>Counterfactual simulations based on the sorting model suggest that discrimination imposes damages equivalent to 4.4% and 3.5% of the annual incomes for African American and Hispanic/ </a:t>
            </a:r>
            <a:r>
              <a:rPr lang="en-US" sz="2200" b="1" dirty="0" err="1">
                <a:solidFill>
                  <a:schemeClr val="bg1">
                    <a:lumMod val="75000"/>
                  </a:schemeClr>
                </a:solidFill>
                <a:latin typeface="+mj-lt"/>
                <a:cs typeface="Calibri Light" panose="020F0302020204030204" pitchFamily="34" charset="0"/>
              </a:rPr>
              <a:t>LatinX</a:t>
            </a:r>
            <a:r>
              <a:rPr lang="en-US" sz="2200" b="1" dirty="0">
                <a:solidFill>
                  <a:schemeClr val="bg1">
                    <a:lumMod val="75000"/>
                  </a:schemeClr>
                </a:solidFill>
                <a:latin typeface="+mj-lt"/>
                <a:cs typeface="Calibri Light" panose="020F0302020204030204" pitchFamily="34" charset="0"/>
              </a:rPr>
              <a:t> renters, respectively. Damages are increasing in income for African American renters, such that impacts become stronger for economically mobile households. Renters of color must make substantial investments in additional search to mitigate the costs of these constraints. We find that a naive model ignoring discrimination constraints yields biased estimates of willingness to pay for key neighborhood amenities.</a:t>
            </a:r>
          </a:p>
        </p:txBody>
      </p:sp>
      <p:sp>
        <p:nvSpPr>
          <p:cNvPr id="6" name="Title 2">
            <a:extLst>
              <a:ext uri="{FF2B5EF4-FFF2-40B4-BE49-F238E27FC236}">
                <a16:creationId xmlns:a16="http://schemas.microsoft.com/office/drawing/2014/main" id="{62886FA5-F147-476F-962C-F8F29C058435}"/>
              </a:ext>
            </a:extLst>
          </p:cNvPr>
          <p:cNvSpPr txBox="1">
            <a:spLocks/>
          </p:cNvSpPr>
          <p:nvPr/>
        </p:nvSpPr>
        <p:spPr>
          <a:xfrm>
            <a:off x="768586" y="170396"/>
            <a:ext cx="10654818" cy="7495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lnSpc>
                <a:spcPct val="100000"/>
              </a:lnSpc>
            </a:pPr>
            <a:r>
              <a:rPr lang="en-US" dirty="0">
                <a:solidFill>
                  <a:schemeClr val="tx1"/>
                </a:solidFill>
                <a:latin typeface="+mj-lt"/>
              </a:rPr>
              <a:t>The Damages and Distortions from Discrimination in the Rental Housing Market</a:t>
            </a:r>
          </a:p>
          <a:p>
            <a:pPr algn="ctr">
              <a:lnSpc>
                <a:spcPct val="100000"/>
              </a:lnSpc>
            </a:pPr>
            <a:r>
              <a:rPr lang="en-US" dirty="0">
                <a:solidFill>
                  <a:schemeClr val="tx1"/>
                </a:solidFill>
                <a:latin typeface="+mj-lt"/>
              </a:rPr>
              <a:t> Christensen and Timmins (forthcoming, QJE)</a:t>
            </a:r>
          </a:p>
        </p:txBody>
      </p:sp>
    </p:spTree>
    <p:custDataLst>
      <p:tags r:id="rId1"/>
    </p:custDataLst>
    <p:extLst>
      <p:ext uri="{BB962C8B-B14F-4D97-AF65-F5344CB8AC3E}">
        <p14:creationId xmlns:p14="http://schemas.microsoft.com/office/powerpoint/2010/main" val="935062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63E88C-22ED-47CC-B17C-6B97A3611646}"/>
              </a:ext>
            </a:extLst>
          </p:cNvPr>
          <p:cNvSpPr txBox="1"/>
          <p:nvPr/>
        </p:nvSpPr>
        <p:spPr>
          <a:xfrm>
            <a:off x="591340" y="1258593"/>
            <a:ext cx="11009309" cy="4493538"/>
          </a:xfrm>
          <a:prstGeom prst="rect">
            <a:avLst/>
          </a:prstGeom>
          <a:noFill/>
          <a:effectLst/>
        </p:spPr>
        <p:txBody>
          <a:bodyPr wrap="square" rtlCol="0">
            <a:spAutoFit/>
          </a:bodyPr>
          <a:lstStyle/>
          <a:p>
            <a:pPr lvl="1"/>
            <a:r>
              <a:rPr lang="en-US" sz="2200" b="1" dirty="0">
                <a:solidFill>
                  <a:schemeClr val="bg1">
                    <a:lumMod val="75000"/>
                  </a:schemeClr>
                </a:solidFill>
                <a:latin typeface="+mj-lt"/>
                <a:cs typeface="Calibri Light" panose="020F0302020204030204" pitchFamily="34" charset="0"/>
              </a:rPr>
              <a:t>By constraining an individual's choice during a search, housing discrimination distorts sorting decisions away from true preferences and results in a ceteris paribus reduction in welfare. This study combines a large-scale field experiment with a residential sorting model to derive utility-theoretic measures of renter welfare loss associated with the constraints imposed by discrimination in the rental housing market. Results from experiments conducted in five cities show that key neighborhood amenities are associated with higher levels of discrimination. </a:t>
            </a:r>
            <a:r>
              <a:rPr lang="en-US" sz="2200" b="1" dirty="0">
                <a:latin typeface="+mj-lt"/>
                <a:cs typeface="Calibri Light" panose="020F0302020204030204" pitchFamily="34" charset="0"/>
              </a:rPr>
              <a:t>Counterfactual simulations based on the sorting model suggest that discrimination imposes damages equivalent to 4.4% and 3.5% of the annual incomes for African American and Hispanic/ </a:t>
            </a:r>
            <a:r>
              <a:rPr lang="en-US" sz="2200" b="1" dirty="0" err="1">
                <a:latin typeface="+mj-lt"/>
                <a:cs typeface="Calibri Light" panose="020F0302020204030204" pitchFamily="34" charset="0"/>
              </a:rPr>
              <a:t>LatinX</a:t>
            </a:r>
            <a:r>
              <a:rPr lang="en-US" sz="2200" b="1" dirty="0">
                <a:latin typeface="+mj-lt"/>
                <a:cs typeface="Calibri Light" panose="020F0302020204030204" pitchFamily="34" charset="0"/>
              </a:rPr>
              <a:t> renters, respectively. </a:t>
            </a:r>
            <a:r>
              <a:rPr lang="en-US" sz="2200" b="1" dirty="0">
                <a:solidFill>
                  <a:schemeClr val="bg1">
                    <a:lumMod val="75000"/>
                  </a:schemeClr>
                </a:solidFill>
                <a:latin typeface="+mj-lt"/>
                <a:cs typeface="Calibri Light" panose="020F0302020204030204" pitchFamily="34" charset="0"/>
              </a:rPr>
              <a:t>Damages are increasing in income for African American renters, such that impacts become stronger for economically mobile households. Renters of color must make substantial investments in additional search to mitigate the costs of these constraints. We find that a naive model ignoring discrimination constraints yields biased estimates of willingness to pay for key neighborhood amenities.</a:t>
            </a:r>
          </a:p>
        </p:txBody>
      </p:sp>
      <p:sp>
        <p:nvSpPr>
          <p:cNvPr id="6" name="Title 2">
            <a:extLst>
              <a:ext uri="{FF2B5EF4-FFF2-40B4-BE49-F238E27FC236}">
                <a16:creationId xmlns:a16="http://schemas.microsoft.com/office/drawing/2014/main" id="{62886FA5-F147-476F-962C-F8F29C058435}"/>
              </a:ext>
            </a:extLst>
          </p:cNvPr>
          <p:cNvSpPr txBox="1">
            <a:spLocks/>
          </p:cNvSpPr>
          <p:nvPr/>
        </p:nvSpPr>
        <p:spPr>
          <a:xfrm>
            <a:off x="768586" y="170396"/>
            <a:ext cx="10654818" cy="7495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lnSpc>
                <a:spcPct val="100000"/>
              </a:lnSpc>
            </a:pPr>
            <a:r>
              <a:rPr lang="en-US" dirty="0">
                <a:solidFill>
                  <a:schemeClr val="tx1"/>
                </a:solidFill>
                <a:latin typeface="+mj-lt"/>
              </a:rPr>
              <a:t>The Damages and Distortions from Discrimination in the Rental Housing Market</a:t>
            </a:r>
          </a:p>
          <a:p>
            <a:pPr algn="ctr">
              <a:lnSpc>
                <a:spcPct val="100000"/>
              </a:lnSpc>
            </a:pPr>
            <a:r>
              <a:rPr lang="en-US" dirty="0">
                <a:solidFill>
                  <a:schemeClr val="tx1"/>
                </a:solidFill>
                <a:latin typeface="+mj-lt"/>
              </a:rPr>
              <a:t> Christensen and Timmins (forthcoming, QJE)</a:t>
            </a:r>
          </a:p>
        </p:txBody>
      </p:sp>
    </p:spTree>
    <p:custDataLst>
      <p:tags r:id="rId1"/>
    </p:custDataLst>
    <p:extLst>
      <p:ext uri="{BB962C8B-B14F-4D97-AF65-F5344CB8AC3E}">
        <p14:creationId xmlns:p14="http://schemas.microsoft.com/office/powerpoint/2010/main" val="3524792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63E88C-22ED-47CC-B17C-6B97A3611646}"/>
              </a:ext>
            </a:extLst>
          </p:cNvPr>
          <p:cNvSpPr txBox="1"/>
          <p:nvPr/>
        </p:nvSpPr>
        <p:spPr>
          <a:xfrm>
            <a:off x="591340" y="1258593"/>
            <a:ext cx="11009309" cy="4493538"/>
          </a:xfrm>
          <a:prstGeom prst="rect">
            <a:avLst/>
          </a:prstGeom>
          <a:noFill/>
          <a:effectLst/>
        </p:spPr>
        <p:txBody>
          <a:bodyPr wrap="square" rtlCol="0">
            <a:spAutoFit/>
          </a:bodyPr>
          <a:lstStyle/>
          <a:p>
            <a:pPr lvl="1"/>
            <a:r>
              <a:rPr lang="en-US" sz="2200" b="1" dirty="0">
                <a:solidFill>
                  <a:schemeClr val="bg1">
                    <a:lumMod val="75000"/>
                  </a:schemeClr>
                </a:solidFill>
                <a:latin typeface="+mj-lt"/>
                <a:cs typeface="Calibri Light" panose="020F0302020204030204" pitchFamily="34" charset="0"/>
              </a:rPr>
              <a:t>By constraining an individual's choice during a search, housing discrimination distorts sorting decisions away from true preferences and results in a ceteris paribus reduction in welfare. This study combines a large-scale field experiment with a residential sorting model to derive utility-theoretic measures of renter welfare loss associated with the constraints imposed by discrimination in the rental housing market. Results from experiments conducted in five cities show that key neighborhood amenities are associated with higher levels of discrimination. Counterfactual simulations based on the sorting model suggest that discrimination imposes damages equivalent to 4.4% and 3.5% of the annual incomes for African American and Hispanic/ </a:t>
            </a:r>
            <a:r>
              <a:rPr lang="en-US" sz="2200" b="1" dirty="0" err="1">
                <a:solidFill>
                  <a:schemeClr val="bg1">
                    <a:lumMod val="75000"/>
                  </a:schemeClr>
                </a:solidFill>
                <a:latin typeface="+mj-lt"/>
                <a:cs typeface="Calibri Light" panose="020F0302020204030204" pitchFamily="34" charset="0"/>
              </a:rPr>
              <a:t>LatinX</a:t>
            </a:r>
            <a:r>
              <a:rPr lang="en-US" sz="2200" b="1" dirty="0">
                <a:solidFill>
                  <a:schemeClr val="bg1">
                    <a:lumMod val="75000"/>
                  </a:schemeClr>
                </a:solidFill>
                <a:latin typeface="+mj-lt"/>
                <a:cs typeface="Calibri Light" panose="020F0302020204030204" pitchFamily="34" charset="0"/>
              </a:rPr>
              <a:t> renters, respectively. </a:t>
            </a:r>
            <a:r>
              <a:rPr lang="en-US" sz="2200" b="1" dirty="0">
                <a:latin typeface="+mj-lt"/>
                <a:cs typeface="Calibri Light" panose="020F0302020204030204" pitchFamily="34" charset="0"/>
              </a:rPr>
              <a:t>Damages are increasing in income for African American renters, such that impacts become stronger for economically mobile households. Renters of color must make substantial investments in additional search to mitigate the costs of these constraints. </a:t>
            </a:r>
            <a:r>
              <a:rPr lang="en-US" sz="2200" b="1" dirty="0">
                <a:solidFill>
                  <a:schemeClr val="bg1">
                    <a:lumMod val="75000"/>
                  </a:schemeClr>
                </a:solidFill>
                <a:latin typeface="+mj-lt"/>
                <a:cs typeface="Calibri Light" panose="020F0302020204030204" pitchFamily="34" charset="0"/>
              </a:rPr>
              <a:t>We find that a naive model ignoring discrimination constraints yields biased estimates of willingness to pay for key neighborhood amenities.</a:t>
            </a:r>
          </a:p>
        </p:txBody>
      </p:sp>
      <p:sp>
        <p:nvSpPr>
          <p:cNvPr id="6" name="Title 2">
            <a:extLst>
              <a:ext uri="{FF2B5EF4-FFF2-40B4-BE49-F238E27FC236}">
                <a16:creationId xmlns:a16="http://schemas.microsoft.com/office/drawing/2014/main" id="{62886FA5-F147-476F-962C-F8F29C058435}"/>
              </a:ext>
            </a:extLst>
          </p:cNvPr>
          <p:cNvSpPr txBox="1">
            <a:spLocks/>
          </p:cNvSpPr>
          <p:nvPr/>
        </p:nvSpPr>
        <p:spPr>
          <a:xfrm>
            <a:off x="768586" y="170396"/>
            <a:ext cx="10654818" cy="7495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lnSpc>
                <a:spcPct val="100000"/>
              </a:lnSpc>
            </a:pPr>
            <a:r>
              <a:rPr lang="en-US" dirty="0">
                <a:solidFill>
                  <a:schemeClr val="tx1"/>
                </a:solidFill>
                <a:latin typeface="+mj-lt"/>
              </a:rPr>
              <a:t>The Damages and Distortions from Discrimination in the Rental Housing Market</a:t>
            </a:r>
          </a:p>
          <a:p>
            <a:pPr algn="ctr">
              <a:lnSpc>
                <a:spcPct val="100000"/>
              </a:lnSpc>
            </a:pPr>
            <a:r>
              <a:rPr lang="en-US" dirty="0">
                <a:solidFill>
                  <a:schemeClr val="tx1"/>
                </a:solidFill>
                <a:latin typeface="+mj-lt"/>
              </a:rPr>
              <a:t> Christensen and Timmins (forthcoming, QJE)</a:t>
            </a:r>
          </a:p>
        </p:txBody>
      </p:sp>
    </p:spTree>
    <p:custDataLst>
      <p:tags r:id="rId1"/>
    </p:custDataLst>
    <p:extLst>
      <p:ext uri="{BB962C8B-B14F-4D97-AF65-F5344CB8AC3E}">
        <p14:creationId xmlns:p14="http://schemas.microsoft.com/office/powerpoint/2010/main" val="1319428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63E88C-22ED-47CC-B17C-6B97A3611646}"/>
              </a:ext>
            </a:extLst>
          </p:cNvPr>
          <p:cNvSpPr txBox="1"/>
          <p:nvPr/>
        </p:nvSpPr>
        <p:spPr>
          <a:xfrm>
            <a:off x="591340" y="1258593"/>
            <a:ext cx="11009309" cy="4493538"/>
          </a:xfrm>
          <a:prstGeom prst="rect">
            <a:avLst/>
          </a:prstGeom>
          <a:noFill/>
          <a:effectLst/>
        </p:spPr>
        <p:txBody>
          <a:bodyPr wrap="square" rtlCol="0">
            <a:spAutoFit/>
          </a:bodyPr>
          <a:lstStyle/>
          <a:p>
            <a:pPr lvl="1"/>
            <a:r>
              <a:rPr lang="en-US" sz="2200" b="1" dirty="0">
                <a:solidFill>
                  <a:schemeClr val="bg1">
                    <a:lumMod val="75000"/>
                  </a:schemeClr>
                </a:solidFill>
                <a:latin typeface="+mj-lt"/>
                <a:cs typeface="Calibri Light" panose="020F0302020204030204" pitchFamily="34" charset="0"/>
              </a:rPr>
              <a:t>By constraining an individual's choice during a search, housing discrimination distorts sorting decisions away from true preferences and results in a ceteris paribus reduction in welfare. This study combines a large-scale field experiment with a residential sorting model to derive utility-theoretic measures of renter welfare loss associated with the constraints imposed by discrimination in the rental housing market. Results from experiments conducted in five cities show that key neighborhood amenities are associated with higher levels of discrimination. Counterfactual simulations based on the sorting model suggest that discrimination imposes damages equivalent to 4.4% and 3.5% of the annual incomes for African American and Hispanic/ </a:t>
            </a:r>
            <a:r>
              <a:rPr lang="en-US" sz="2200" b="1" dirty="0" err="1">
                <a:solidFill>
                  <a:schemeClr val="bg1">
                    <a:lumMod val="75000"/>
                  </a:schemeClr>
                </a:solidFill>
                <a:latin typeface="+mj-lt"/>
                <a:cs typeface="Calibri Light" panose="020F0302020204030204" pitchFamily="34" charset="0"/>
              </a:rPr>
              <a:t>LatinX</a:t>
            </a:r>
            <a:r>
              <a:rPr lang="en-US" sz="2200" b="1" dirty="0">
                <a:solidFill>
                  <a:schemeClr val="bg1">
                    <a:lumMod val="75000"/>
                  </a:schemeClr>
                </a:solidFill>
                <a:latin typeface="+mj-lt"/>
                <a:cs typeface="Calibri Light" panose="020F0302020204030204" pitchFamily="34" charset="0"/>
              </a:rPr>
              <a:t> renters, respectively. Damages are increasing in income for African American renters, such that impacts become stronger for economically mobile households. Renters of color must make substantial investments in additional search to mitigate the costs of these constraints. </a:t>
            </a:r>
            <a:r>
              <a:rPr lang="en-US" sz="2200" b="1" dirty="0">
                <a:latin typeface="+mj-lt"/>
                <a:cs typeface="Calibri Light" panose="020F0302020204030204" pitchFamily="34" charset="0"/>
              </a:rPr>
              <a:t>We find that a naive model ignoring discrimination constraints yields biased estimates of willingness to pay for key neighborhood amenities.</a:t>
            </a:r>
          </a:p>
        </p:txBody>
      </p:sp>
      <p:sp>
        <p:nvSpPr>
          <p:cNvPr id="6" name="Title 2">
            <a:extLst>
              <a:ext uri="{FF2B5EF4-FFF2-40B4-BE49-F238E27FC236}">
                <a16:creationId xmlns:a16="http://schemas.microsoft.com/office/drawing/2014/main" id="{62886FA5-F147-476F-962C-F8F29C058435}"/>
              </a:ext>
            </a:extLst>
          </p:cNvPr>
          <p:cNvSpPr txBox="1">
            <a:spLocks/>
          </p:cNvSpPr>
          <p:nvPr/>
        </p:nvSpPr>
        <p:spPr>
          <a:xfrm>
            <a:off x="768586" y="170396"/>
            <a:ext cx="10654818" cy="7495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lnSpc>
                <a:spcPct val="100000"/>
              </a:lnSpc>
            </a:pPr>
            <a:r>
              <a:rPr lang="en-US" dirty="0">
                <a:solidFill>
                  <a:schemeClr val="tx1"/>
                </a:solidFill>
                <a:latin typeface="+mj-lt"/>
              </a:rPr>
              <a:t>The Damages and Distortions from Discrimination in the Rental Housing Market</a:t>
            </a:r>
          </a:p>
          <a:p>
            <a:pPr algn="ctr">
              <a:lnSpc>
                <a:spcPct val="100000"/>
              </a:lnSpc>
            </a:pPr>
            <a:r>
              <a:rPr lang="en-US" dirty="0">
                <a:solidFill>
                  <a:schemeClr val="tx1"/>
                </a:solidFill>
                <a:latin typeface="+mj-lt"/>
              </a:rPr>
              <a:t> Christensen and Timmins (forthcoming, QJE)</a:t>
            </a:r>
          </a:p>
        </p:txBody>
      </p:sp>
    </p:spTree>
    <p:custDataLst>
      <p:tags r:id="rId1"/>
    </p:custDataLst>
    <p:extLst>
      <p:ext uri="{BB962C8B-B14F-4D97-AF65-F5344CB8AC3E}">
        <p14:creationId xmlns:p14="http://schemas.microsoft.com/office/powerpoint/2010/main" val="2592659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chemeClr val="tx1"/>
                </a:solidFill>
                <a:latin typeface="+mj-lt"/>
              </a:rPr>
              <a:t>Next class</a:t>
            </a:r>
          </a:p>
          <a:p>
            <a:pPr algn="ctr"/>
            <a:endParaRPr lang="en-US" dirty="0">
              <a:solidFill>
                <a:schemeClr val="tx1"/>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591345" y="1482657"/>
            <a:ext cx="11009309" cy="2677656"/>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Using Expenditures and Wages to Estimate Environmental Benefits:</a:t>
            </a:r>
          </a:p>
          <a:p>
            <a:pPr marL="1257300" lvl="2" indent="-342900">
              <a:buFont typeface="Arial" panose="020B0604020202020204" pitchFamily="34" charset="0"/>
              <a:buChar char="•"/>
            </a:pPr>
            <a:r>
              <a:rPr lang="en-US" sz="2400" dirty="0">
                <a:latin typeface="+mj-lt"/>
                <a:cs typeface="Calibri Light" panose="020F0302020204030204" pitchFamily="34" charset="0"/>
              </a:rPr>
              <a:t>Defensive behaviors + the VSL.</a:t>
            </a:r>
          </a:p>
          <a:p>
            <a:pPr marL="1257300" lvl="2" indent="-342900">
              <a:buFont typeface="Arial" panose="020B0604020202020204" pitchFamily="34" charset="0"/>
              <a:buChar char="•"/>
            </a:pPr>
            <a:r>
              <a:rPr lang="en-US" sz="2400" dirty="0">
                <a:latin typeface="+mj-lt"/>
                <a:cs typeface="Calibri Light" panose="020F0302020204030204" pitchFamily="34" charset="0"/>
                <a:hlinkClick r:id="rId4"/>
              </a:rPr>
              <a:t>Wrenn et al (2016)</a:t>
            </a:r>
            <a:r>
              <a:rPr lang="en-US" sz="2400" dirty="0">
                <a:latin typeface="+mj-lt"/>
                <a:cs typeface="Calibri Light" panose="020F0302020204030204" pitchFamily="34" charset="0"/>
              </a:rPr>
              <a:t> is assigned reading.</a:t>
            </a:r>
          </a:p>
          <a:p>
            <a:pPr marL="1257300" lvl="2" indent="-342900">
              <a:buFont typeface="Arial" panose="020B0604020202020204" pitchFamily="34" charset="0"/>
              <a:buChar char="•"/>
            </a:pPr>
            <a:r>
              <a:rPr lang="en-US" sz="2400" dirty="0">
                <a:latin typeface="+mj-lt"/>
                <a:cs typeface="Calibri Light" panose="020F0302020204030204" pitchFamily="34" charset="0"/>
              </a:rPr>
              <a:t>Optional: </a:t>
            </a:r>
            <a:r>
              <a:rPr lang="en-US" sz="2400" dirty="0" err="1">
                <a:latin typeface="+mj-lt"/>
                <a:cs typeface="Calibri Light" panose="020F0302020204030204" pitchFamily="34" charset="0"/>
                <a:hlinkClick r:id="rId5"/>
              </a:rPr>
              <a:t>Shogren</a:t>
            </a:r>
            <a:r>
              <a:rPr lang="en-US" sz="2400" dirty="0">
                <a:latin typeface="+mj-lt"/>
                <a:cs typeface="Calibri Light" panose="020F0302020204030204" pitchFamily="34" charset="0"/>
                <a:hlinkClick r:id="rId5"/>
              </a:rPr>
              <a:t> and </a:t>
            </a:r>
            <a:r>
              <a:rPr lang="en-US" sz="2400" dirty="0" err="1">
                <a:latin typeface="+mj-lt"/>
                <a:cs typeface="Calibri Light" panose="020F0302020204030204" pitchFamily="34" charset="0"/>
                <a:hlinkClick r:id="rId5"/>
              </a:rPr>
              <a:t>Stamland</a:t>
            </a:r>
            <a:r>
              <a:rPr lang="en-US" sz="2400" dirty="0">
                <a:latin typeface="+mj-lt"/>
                <a:cs typeface="Calibri Light" panose="020F0302020204030204" pitchFamily="34" charset="0"/>
                <a:hlinkClick r:id="rId5"/>
              </a:rPr>
              <a:t> (2005)</a:t>
            </a:r>
            <a:r>
              <a:rPr lang="en-US" sz="2400" dirty="0">
                <a:latin typeface="+mj-lt"/>
                <a:cs typeface="Calibri Light" panose="020F0302020204030204" pitchFamily="34" charset="0"/>
              </a:rPr>
              <a:t>.</a:t>
            </a:r>
          </a:p>
          <a:p>
            <a:pPr lvl="3"/>
            <a:endParaRPr lang="en-US" sz="2400" dirty="0">
              <a:latin typeface="+mj-lt"/>
              <a:cs typeface="Calibri Light" panose="020F0302020204030204" pitchFamily="34" charset="0"/>
            </a:endParaRPr>
          </a:p>
          <a:p>
            <a:pPr marL="914400" lvl="1" indent="-457200">
              <a:buFont typeface="Arial" panose="020B0604020202020204" pitchFamily="34" charset="0"/>
              <a:buChar char="•"/>
            </a:pPr>
            <a:r>
              <a:rPr lang="en-US" sz="2400" dirty="0">
                <a:latin typeface="+mj-lt"/>
                <a:cs typeface="Calibri Light" panose="020F0302020204030204" pitchFamily="34" charset="0"/>
              </a:rPr>
              <a:t>Reminder, Case Study #1 due Sep 17 @ 11:59pm.</a:t>
            </a:r>
          </a:p>
          <a:p>
            <a:pPr marL="1828800" lvl="3" indent="-457200">
              <a:buFont typeface="Arial" panose="020B0604020202020204" pitchFamily="34" charset="0"/>
              <a:buChar char="•"/>
            </a:pPr>
            <a:endParaRPr lang="en-US" sz="24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620078" y="-195110"/>
            <a:ext cx="8915400"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Appendix: Solving seller’s choice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164330-F652-DC53-AB10-BF566E6AA1E7}"/>
                  </a:ext>
                </a:extLst>
              </p:cNvPr>
              <p:cNvSpPr txBox="1"/>
              <p:nvPr/>
            </p:nvSpPr>
            <p:spPr>
              <a:xfrm>
                <a:off x="554944" y="1003851"/>
                <a:ext cx="11082110" cy="4696799"/>
              </a:xfrm>
              <a:prstGeom prst="rect">
                <a:avLst/>
              </a:prstGeom>
              <a:noFill/>
              <a:effectLst/>
            </p:spPr>
            <p:txBody>
              <a:bodyPr wrap="square" rtlCol="0">
                <a:spAutoFit/>
              </a:bodyPr>
              <a:lstStyle/>
              <a:p>
                <a:pPr lvl="1"/>
                <a:r>
                  <a:rPr lang="en-US" sz="2000" dirty="0">
                    <a:latin typeface="+mj-lt"/>
                    <a:cs typeface="Calibri Light" panose="020F0302020204030204" pitchFamily="34" charset="0"/>
                  </a:rPr>
                  <a:t>For completeness... the seller’s profit max problem:</a:t>
                </a:r>
              </a:p>
              <a:p>
                <a:pPr lvl="1"/>
                <a:endParaRPr lang="en-US" sz="2000" dirty="0">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sPre>
                        <m:sPrePr>
                          <m:ctrlPr>
                            <a:rPr lang="en-US" sz="2000" i="1" smtClean="0">
                              <a:latin typeface="Cambria Math" panose="02040503050406030204" pitchFamily="18" charset="0"/>
                              <a:cs typeface="Calibri Light" panose="020F0302020204030204" pitchFamily="34" charset="0"/>
                            </a:rPr>
                          </m:ctrlPr>
                        </m:sPrePr>
                        <m:sub>
                          <m:r>
                            <a:rPr lang="en-US" sz="2000" b="0" i="1" smtClean="0">
                              <a:latin typeface="Cambria Math" panose="02040503050406030204" pitchFamily="18" charset="0"/>
                              <a:cs typeface="Calibri Light" panose="020F0302020204030204" pitchFamily="34" charset="0"/>
                            </a:rPr>
                            <m:t>𝑥</m:t>
                          </m:r>
                          <m:r>
                            <a:rPr lang="en-US" sz="2000" b="0" i="1" smtClean="0">
                              <a:latin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cs typeface="Calibri Light" panose="020F0302020204030204" pitchFamily="34" charset="0"/>
                            </a:rPr>
                            <m:t>𝑞</m:t>
                          </m:r>
                        </m:sub>
                        <m:sup>
                          <m:r>
                            <a:rPr lang="en-US" sz="2000" b="0" i="1" smtClean="0">
                              <a:latin typeface="Cambria Math" panose="02040503050406030204" pitchFamily="18" charset="0"/>
                            </a:rPr>
                            <m:t>𝑚𝑎𝑥</m:t>
                          </m:r>
                        </m:sup>
                        <m:e>
                          <m:r>
                            <a:rPr lang="en-US" sz="2000" b="0" i="1" smtClean="0">
                              <a:latin typeface="Cambria Math" panose="02040503050406030204" pitchFamily="18" charset="0"/>
                            </a:rPr>
                            <m:t>  </m:t>
                          </m:r>
                          <m:r>
                            <m:rPr>
                              <m:sty m:val="p"/>
                            </m:rPr>
                            <a:rPr lang="el-GR" sz="2000" b="0" i="1" smtClean="0">
                              <a:latin typeface="Cambria Math" panose="02040503050406030204" pitchFamily="18" charset="0"/>
                              <a:ea typeface="Cambria Math" panose="02040503050406030204" pitchFamily="18" charset="0"/>
                            </a:rPr>
                            <m:t>Π</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sPre>
                      <m:r>
                        <a:rPr lang="en-US" sz="2000" b="0" i="1" smtClean="0">
                          <a:latin typeface="Cambria Math" panose="02040503050406030204" pitchFamily="18" charset="0"/>
                        </a:rPr>
                        <m:t>=</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𝑞</m:t>
                          </m:r>
                        </m:e>
                      </m:d>
                      <m:r>
                        <a:rPr lang="en-US" sz="2000" b="0" i="1" smtClean="0">
                          <a:latin typeface="Cambria Math" panose="02040503050406030204" pitchFamily="18" charset="0"/>
                        </a:rPr>
                        <m:t>−</m:t>
                      </m:r>
                      <m:r>
                        <a:rPr lang="en-US" sz="2000" b="0" i="1" smtClean="0">
                          <a:latin typeface="Cambria Math" panose="02040503050406030204" pitchFamily="18" charset="0"/>
                        </a:rPr>
                        <m:t>𝐶</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m:t>
                          </m:r>
                          <m:r>
                            <a:rPr lang="en-US" sz="2000" b="0" i="1" smtClean="0">
                              <a:latin typeface="Cambria Math" panose="02040503050406030204" pitchFamily="18" charset="0"/>
                            </a:rPr>
                            <m:t>𝑡</m:t>
                          </m:r>
                        </m:e>
                      </m:d>
                    </m:oMath>
                  </m:oMathPara>
                </a14:m>
                <a:endParaRPr lang="en-US" sz="2000" b="0" dirty="0">
                  <a:latin typeface="+mj-lt"/>
                </a:endParaRPr>
              </a:p>
              <a:p>
                <a:pPr lvl="1"/>
                <a:endParaRPr lang="en-US" sz="2000" dirty="0">
                  <a:latin typeface="+mj-lt"/>
                  <a:cs typeface="Calibri Light" panose="020F0302020204030204" pitchFamily="34" charset="0"/>
                </a:endParaRPr>
              </a:p>
              <a:p>
                <a:pPr marL="800100" lvl="1" indent="-342900">
                  <a:buFont typeface="Arial" panose="020B0604020202020204" pitchFamily="34" charset="0"/>
                  <a:buChar char="•"/>
                </a:pPr>
                <a:r>
                  <a:rPr lang="en-US" sz="2000" i="1" dirty="0">
                    <a:latin typeface="+mj-lt"/>
                    <a:cs typeface="Calibri Light" panose="020F0302020204030204" pitchFamily="34" charset="0"/>
                  </a:rPr>
                  <a:t>P(∙)</a:t>
                </a:r>
                <a:r>
                  <a:rPr lang="en-US" sz="2000" dirty="0">
                    <a:latin typeface="+mj-lt"/>
                    <a:cs typeface="Calibri Light" panose="020F0302020204030204" pitchFamily="34" charset="0"/>
                  </a:rPr>
                  <a:t> is still equilibrium price function. A particular house,</a:t>
                </a:r>
                <a:r>
                  <a:rPr lang="en-US" sz="2000" i="1" dirty="0">
                    <a:latin typeface="+mj-lt"/>
                    <a:cs typeface="Calibri Light" panose="020F0302020204030204" pitchFamily="34" charset="0"/>
                  </a:rPr>
                  <a:t> k</a:t>
                </a:r>
                <a:r>
                  <a:rPr lang="en-US" sz="2000" dirty="0">
                    <a:latin typeface="+mj-lt"/>
                    <a:cs typeface="Calibri Light" panose="020F0302020204030204" pitchFamily="34" charset="0"/>
                  </a:rPr>
                  <a:t>, has price </a:t>
                </a:r>
                <a14:m>
                  <m:oMath xmlns:m="http://schemas.openxmlformats.org/officeDocument/2006/math">
                    <m:r>
                      <a:rPr lang="en-US" sz="2000" b="0" i="1" smtClean="0">
                        <a:latin typeface="Cambria Math" panose="02040503050406030204" pitchFamily="18" charset="0"/>
                        <a:cs typeface="Calibri Light" panose="020F0302020204030204" pitchFamily="34" charset="0"/>
                      </a:rPr>
                      <m:t>𝑃</m:t>
                    </m:r>
                    <m:d>
                      <m:dPr>
                        <m:ctrlPr>
                          <a:rPr lang="en-US" sz="2000" b="0" i="1" smtClean="0">
                            <a:latin typeface="Cambria Math" panose="02040503050406030204" pitchFamily="18" charset="0"/>
                            <a:cs typeface="Calibri Light" panose="020F0302020204030204" pitchFamily="34" charset="0"/>
                          </a:rPr>
                        </m:ctrlPr>
                      </m:dPr>
                      <m:e>
                        <m:sSub>
                          <m:sSubPr>
                            <m:ctrlPr>
                              <a:rPr lang="en-US" sz="2000" b="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cs typeface="Calibri Light" panose="020F0302020204030204" pitchFamily="34" charset="0"/>
                              </a:rPr>
                              <m:t>𝑥</m:t>
                            </m:r>
                          </m:e>
                          <m:sub>
                            <m:r>
                              <a:rPr lang="en-US" sz="2000" b="0" i="1" smtClean="0">
                                <a:latin typeface="Cambria Math" panose="02040503050406030204" pitchFamily="18" charset="0"/>
                                <a:cs typeface="Calibri Light" panose="020F0302020204030204" pitchFamily="34" charset="0"/>
                              </a:rPr>
                              <m:t>𝑘</m:t>
                            </m:r>
                          </m:sub>
                        </m:sSub>
                        <m:r>
                          <a:rPr lang="en-US" sz="2000" b="0" i="1" smtClean="0">
                            <a:latin typeface="Cambria Math" panose="02040503050406030204" pitchFamily="18" charset="0"/>
                            <a:cs typeface="Calibri Light" panose="020F0302020204030204" pitchFamily="34" charset="0"/>
                          </a:rPr>
                          <m:t>,</m:t>
                        </m:r>
                        <m:sSub>
                          <m:sSubPr>
                            <m:ctrlPr>
                              <a:rPr lang="en-US" sz="2000" b="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cs typeface="Calibri Light" panose="020F0302020204030204" pitchFamily="34" charset="0"/>
                              </a:rPr>
                              <m:t>𝑞</m:t>
                            </m:r>
                          </m:e>
                          <m:sub>
                            <m:r>
                              <a:rPr lang="en-US" sz="2000" b="0" i="1" smtClean="0">
                                <a:latin typeface="Cambria Math" panose="02040503050406030204" pitchFamily="18" charset="0"/>
                                <a:cs typeface="Calibri Light" panose="020F0302020204030204" pitchFamily="34" charset="0"/>
                              </a:rPr>
                              <m:t>𝑘</m:t>
                            </m:r>
                          </m:sub>
                        </m:sSub>
                      </m:e>
                    </m:d>
                  </m:oMath>
                </a14:m>
                <a:endParaRPr lang="en-US" sz="2000" i="1" dirty="0">
                  <a:latin typeface="+mj-lt"/>
                  <a:cs typeface="Calibri Light" panose="020F0302020204030204" pitchFamily="34" charset="0"/>
                </a:endParaRPr>
              </a:p>
              <a:p>
                <a:pPr marL="800100" lvl="1" indent="-342900">
                  <a:buFont typeface="Arial" panose="020B0604020202020204" pitchFamily="34" charset="0"/>
                  <a:buChar char="•"/>
                </a:pPr>
                <a:r>
                  <a:rPr lang="en-US" sz="2000" i="1" dirty="0">
                    <a:latin typeface="+mj-lt"/>
                    <a:cs typeface="Calibri Light" panose="020F0302020204030204" pitchFamily="34" charset="0"/>
                  </a:rPr>
                  <a:t>C(∙) </a:t>
                </a:r>
                <a:r>
                  <a:rPr lang="en-US" sz="2000" dirty="0">
                    <a:latin typeface="+mj-lt"/>
                    <a:cs typeface="Calibri Light" panose="020F0302020204030204" pitchFamily="34" charset="0"/>
                  </a:rPr>
                  <a:t>is a “housing production” cost function. Could be cost of new build, </a:t>
                </a:r>
                <a:r>
                  <a:rPr lang="en-US" sz="2000" dirty="0" err="1">
                    <a:latin typeface="+mj-lt"/>
                    <a:cs typeface="Calibri Light" panose="020F0302020204030204" pitchFamily="34" charset="0"/>
                  </a:rPr>
                  <a:t>remodelling</a:t>
                </a:r>
                <a:r>
                  <a:rPr lang="en-US" sz="2000" dirty="0">
                    <a:latin typeface="+mj-lt"/>
                    <a:cs typeface="Calibri Light" panose="020F0302020204030204" pitchFamily="34" charset="0"/>
                  </a:rPr>
                  <a:t>, etc.</a:t>
                </a:r>
              </a:p>
              <a:p>
                <a:pPr marL="1257300" lvl="2" indent="-342900">
                  <a:buFont typeface="Arial" panose="020B0604020202020204" pitchFamily="34" charset="0"/>
                  <a:buChar char="•"/>
                </a:pPr>
                <a:r>
                  <a:rPr lang="en-US" sz="1600" i="1" dirty="0">
                    <a:latin typeface="+mj-lt"/>
                    <a:cs typeface="Calibri Light" panose="020F0302020204030204" pitchFamily="34" charset="0"/>
                  </a:rPr>
                  <a:t>C(∙) </a:t>
                </a:r>
                <a:r>
                  <a:rPr lang="en-US" sz="1600" dirty="0">
                    <a:latin typeface="+mj-lt"/>
                    <a:cs typeface="Calibri Light" panose="020F0302020204030204" pitchFamily="34" charset="0"/>
                  </a:rPr>
                  <a:t>typically increasing in </a:t>
                </a:r>
                <a:r>
                  <a:rPr lang="en-US" sz="1600" i="1" dirty="0">
                    <a:latin typeface="+mj-lt"/>
                    <a:cs typeface="Calibri Light" panose="020F0302020204030204" pitchFamily="34" charset="0"/>
                  </a:rPr>
                  <a:t>x</a:t>
                </a:r>
                <a:r>
                  <a:rPr lang="en-US" sz="1600" dirty="0">
                    <a:latin typeface="+mj-lt"/>
                    <a:cs typeface="Calibri Light" panose="020F0302020204030204" pitchFamily="34" charset="0"/>
                  </a:rPr>
                  <a:t>. </a:t>
                </a:r>
              </a:p>
              <a:p>
                <a:pPr marL="1257300" lvl="2" indent="-342900">
                  <a:buFont typeface="Arial" panose="020B0604020202020204" pitchFamily="34" charset="0"/>
                  <a:buChar char="•"/>
                </a:pPr>
                <a:r>
                  <a:rPr lang="en-US" sz="1600" dirty="0">
                    <a:latin typeface="+mj-lt"/>
                    <a:cs typeface="Calibri Light" panose="020F0302020204030204" pitchFamily="34" charset="0"/>
                  </a:rPr>
                  <a:t>If </a:t>
                </a:r>
                <a:r>
                  <a:rPr lang="en-US" sz="1600" i="1" dirty="0">
                    <a:latin typeface="+mj-lt"/>
                    <a:cs typeface="Calibri Light" panose="020F0302020204030204" pitchFamily="34" charset="0"/>
                  </a:rPr>
                  <a:t>q</a:t>
                </a:r>
                <a:r>
                  <a:rPr lang="en-US" sz="1600" dirty="0">
                    <a:latin typeface="+mj-lt"/>
                    <a:cs typeface="Calibri Light" panose="020F0302020204030204" pitchFamily="34" charset="0"/>
                  </a:rPr>
                  <a:t> is “open space”, </a:t>
                </a:r>
                <a:r>
                  <a:rPr lang="en-US" sz="1600" i="1" dirty="0">
                    <a:latin typeface="+mj-lt"/>
                    <a:cs typeface="Calibri Light" panose="020F0302020204030204" pitchFamily="34" charset="0"/>
                  </a:rPr>
                  <a:t>C(∙) </a:t>
                </a:r>
                <a:r>
                  <a:rPr lang="en-US" sz="1600" dirty="0">
                    <a:latin typeface="+mj-lt"/>
                    <a:cs typeface="Calibri Light" panose="020F0302020204030204" pitchFamily="34" charset="0"/>
                  </a:rPr>
                  <a:t>is likely increasing in </a:t>
                </a:r>
                <a:r>
                  <a:rPr lang="en-US" sz="1600" i="1" dirty="0">
                    <a:latin typeface="+mj-lt"/>
                    <a:cs typeface="Calibri Light" panose="020F0302020204030204" pitchFamily="34" charset="0"/>
                  </a:rPr>
                  <a:t>q</a:t>
                </a:r>
                <a:r>
                  <a:rPr lang="en-US" sz="1600" dirty="0">
                    <a:latin typeface="+mj-lt"/>
                    <a:cs typeface="Calibri Light" panose="020F0302020204030204" pitchFamily="34" charset="0"/>
                  </a:rPr>
                  <a:t> also.</a:t>
                </a:r>
              </a:p>
              <a:p>
                <a:pPr marL="1257300" lvl="2" indent="-342900">
                  <a:buFont typeface="Arial" panose="020B0604020202020204" pitchFamily="34" charset="0"/>
                  <a:buChar char="•"/>
                </a:pPr>
                <a:r>
                  <a:rPr lang="en-US" sz="1600" i="1" dirty="0">
                    <a:latin typeface="+mj-lt"/>
                    <a:cs typeface="Calibri Light" panose="020F0302020204030204" pitchFamily="34" charset="0"/>
                  </a:rPr>
                  <a:t>t</a:t>
                </a:r>
                <a:r>
                  <a:rPr lang="en-US" sz="1600" dirty="0">
                    <a:latin typeface="+mj-lt"/>
                    <a:cs typeface="Calibri Light" panose="020F0302020204030204" pitchFamily="34" charset="0"/>
                  </a:rPr>
                  <a:t> is a firm “technology” parameter that allows for heterogeneity in firm costs.</a:t>
                </a:r>
                <a:endParaRPr lang="en-US" sz="1600" i="1"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000" dirty="0">
                    <a:latin typeface="+mj-lt"/>
                    <a:cs typeface="Calibri Light" panose="020F0302020204030204" pitchFamily="34" charset="0"/>
                  </a:rPr>
                  <a:t>Firm FOCs imply:</a:t>
                </a:r>
              </a:p>
              <a:p>
                <a:pPr lvl="1"/>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cs typeface="Calibri Light" panose="020F0302020204030204" pitchFamily="34" charset="0"/>
                            </a:rPr>
                          </m:ctrlPr>
                        </m:dPr>
                        <m:e>
                          <m:sSub>
                            <m:sSubPr>
                              <m:ctrlPr>
                                <a:rPr lang="en-US" sz="2000" b="0" i="1" smtClean="0">
                                  <a:latin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cs typeface="Calibri Light" panose="020F0302020204030204" pitchFamily="34" charset="0"/>
                                </a:rPr>
                                <m:t>𝑥</m:t>
                              </m:r>
                            </m:e>
                            <m:sub>
                              <m:r>
                                <a:rPr lang="en-US" sz="2000" b="0" i="1" smtClean="0">
                                  <a:latin typeface="Cambria Math" panose="02040503050406030204" pitchFamily="18" charset="0"/>
                                  <a:cs typeface="Calibri Light" panose="020F0302020204030204" pitchFamily="34" charset="0"/>
                                </a:rPr>
                                <m:t>𝑗</m:t>
                              </m:r>
                            </m:sub>
                          </m:sSub>
                        </m:e>
                      </m:d>
                      <m:r>
                        <a:rPr lang="en-US" sz="2000" b="0" i="1" smtClean="0">
                          <a:latin typeface="Cambria Math" panose="02040503050406030204" pitchFamily="18" charset="0"/>
                          <a:cs typeface="Calibri Light" panose="020F0302020204030204" pitchFamily="34" charset="0"/>
                        </a:rPr>
                        <m:t>        </m:t>
                      </m:r>
                      <m:f>
                        <m:fPr>
                          <m:ctrlPr>
                            <a:rPr lang="en-US" sz="2000" b="0" i="1" smtClean="0">
                              <a:latin typeface="Cambria Math" panose="02040503050406030204" pitchFamily="18" charset="0"/>
                              <a:cs typeface="Calibri Light" panose="020F0302020204030204" pitchFamily="34" charset="0"/>
                            </a:rPr>
                          </m:ctrlPr>
                        </m:fPr>
                        <m:num>
                          <m:r>
                            <a:rPr lang="en-US" sz="2000" b="0" i="1" smtClean="0">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𝑃</m:t>
                          </m:r>
                        </m:num>
                        <m:den>
                          <m:r>
                            <a:rPr lang="en-US" sz="2000" i="1">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𝑥</m:t>
                              </m:r>
                            </m:e>
                            <m:sub>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𝑗</m:t>
                              </m:r>
                            </m:sub>
                          </m:sSub>
                        </m:den>
                      </m:f>
                      <m:r>
                        <a:rPr lang="en-US" sz="2000" b="0" i="1" smtClean="0">
                          <a:latin typeface="Cambria Math" panose="02040503050406030204" pitchFamily="18" charset="0"/>
                          <a:cs typeface="Calibri Light" panose="020F0302020204030204" pitchFamily="34" charset="0"/>
                        </a:rPr>
                        <m:t>=</m:t>
                      </m:r>
                      <m:f>
                        <m:fPr>
                          <m:ctrlPr>
                            <a:rPr lang="en-US" sz="2000" i="1">
                              <a:latin typeface="Cambria Math" panose="02040503050406030204" pitchFamily="18" charset="0"/>
                              <a:cs typeface="Calibri Light" panose="020F0302020204030204" pitchFamily="34" charset="0"/>
                            </a:rPr>
                          </m:ctrlPr>
                        </m:fPr>
                        <m:num>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𝐶</m:t>
                          </m:r>
                        </m:num>
                        <m:den>
                          <m:r>
                            <a:rPr lang="en-US" sz="2000" i="1">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000" i="1">
                                  <a:latin typeface="Cambria Math" panose="02040503050406030204" pitchFamily="18" charset="0"/>
                                  <a:ea typeface="Cambria Math" panose="02040503050406030204" pitchFamily="18" charset="0"/>
                                  <a:cs typeface="Calibri Light" panose="020F0302020204030204" pitchFamily="34" charset="0"/>
                                </a:rPr>
                              </m:ctrlPr>
                            </m:sSubPr>
                            <m:e>
                              <m:r>
                                <a:rPr lang="en-US" sz="2000" i="1">
                                  <a:latin typeface="Cambria Math" panose="02040503050406030204" pitchFamily="18" charset="0"/>
                                  <a:ea typeface="Cambria Math" panose="02040503050406030204" pitchFamily="18" charset="0"/>
                                  <a:cs typeface="Calibri Light" panose="020F0302020204030204" pitchFamily="34" charset="0"/>
                                </a:rPr>
                                <m:t>𝑥</m:t>
                              </m:r>
                            </m:e>
                            <m:sub>
                              <m:r>
                                <a:rPr lang="en-US" sz="2000" i="1">
                                  <a:latin typeface="Cambria Math" panose="02040503050406030204" pitchFamily="18" charset="0"/>
                                  <a:ea typeface="Cambria Math" panose="02040503050406030204" pitchFamily="18" charset="0"/>
                                  <a:cs typeface="Calibri Light" panose="020F0302020204030204" pitchFamily="34" charset="0"/>
                                </a:rPr>
                                <m:t>𝑗</m:t>
                              </m:r>
                            </m:sub>
                          </m:sSub>
                        </m:den>
                      </m:f>
                      <m:r>
                        <a:rPr lang="en-US" sz="2000" b="0" i="1" smtClean="0">
                          <a:latin typeface="Cambria Math" panose="02040503050406030204" pitchFamily="18" charset="0"/>
                          <a:ea typeface="Cambria Math" panose="02040503050406030204" pitchFamily="18" charset="0"/>
                          <a:cs typeface="Calibri Light" panose="020F0302020204030204" pitchFamily="34" charset="0"/>
                        </a:rPr>
                        <m:t>, </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𝑗</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=1,…, </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𝐽</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            </m:t>
                      </m:r>
                      <m:d>
                        <m:dPr>
                          <m:begChr m:val="["/>
                          <m:endChr m:val="]"/>
                          <m:ctrlPr>
                            <a:rPr lang="en-US" sz="2000" b="0" i="1" smtClean="0">
                              <a:latin typeface="Cambria Math" panose="02040503050406030204" pitchFamily="18" charset="0"/>
                              <a:cs typeface="Calibri Light" panose="020F0302020204030204" pitchFamily="34" charset="0"/>
                            </a:rPr>
                          </m:ctrlPr>
                        </m:dPr>
                        <m:e>
                          <m:r>
                            <a:rPr lang="en-US" sz="2000" b="0" i="1" smtClean="0">
                              <a:latin typeface="Cambria Math" panose="02040503050406030204" pitchFamily="18" charset="0"/>
                              <a:cs typeface="Calibri Light" panose="020F0302020204030204" pitchFamily="34" charset="0"/>
                            </a:rPr>
                            <m:t>𝑞</m:t>
                          </m:r>
                        </m:e>
                      </m:d>
                      <m:r>
                        <a:rPr lang="en-US" sz="2000" b="0" i="1" smtClean="0">
                          <a:latin typeface="Cambria Math" panose="02040503050406030204" pitchFamily="18" charset="0"/>
                          <a:cs typeface="Calibri Light" panose="020F0302020204030204" pitchFamily="34" charset="0"/>
                        </a:rPr>
                        <m:t>            </m:t>
                      </m:r>
                      <m:f>
                        <m:fPr>
                          <m:ctrlPr>
                            <a:rPr lang="en-US" sz="2000" b="0" i="1" smtClean="0">
                              <a:latin typeface="Cambria Math" panose="02040503050406030204" pitchFamily="18" charset="0"/>
                              <a:cs typeface="Calibri Light" panose="020F0302020204030204" pitchFamily="34" charset="0"/>
                            </a:rPr>
                          </m:ctrlPr>
                        </m:fPr>
                        <m:num>
                          <m:r>
                            <a:rPr lang="en-US" sz="2000" b="0" i="1" smtClean="0">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𝑃</m:t>
                          </m:r>
                        </m:num>
                        <m:den>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𝑞</m:t>
                          </m:r>
                        </m:den>
                      </m:f>
                      <m:r>
                        <a:rPr lang="en-US" sz="2000" b="0" i="1" smtClean="0">
                          <a:latin typeface="Cambria Math" panose="02040503050406030204" pitchFamily="18" charset="0"/>
                          <a:cs typeface="Calibri Light" panose="020F0302020204030204" pitchFamily="34" charset="0"/>
                        </a:rPr>
                        <m:t>=</m:t>
                      </m:r>
                      <m:f>
                        <m:fPr>
                          <m:ctrlPr>
                            <a:rPr lang="en-US" sz="2000" i="1">
                              <a:latin typeface="Cambria Math" panose="02040503050406030204" pitchFamily="18" charset="0"/>
                              <a:cs typeface="Calibri Light" panose="020F0302020204030204" pitchFamily="34" charset="0"/>
                            </a:rPr>
                          </m:ctrlPr>
                        </m:fPr>
                        <m:num>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𝐶</m:t>
                          </m:r>
                        </m:num>
                        <m:den>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𝑞</m:t>
                          </m:r>
                        </m:den>
                      </m:f>
                    </m:oMath>
                  </m:oMathPara>
                </a14:m>
                <a:endParaRPr lang="en-US" sz="20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000" dirty="0">
                    <a:latin typeface="+mj-lt"/>
                    <a:cs typeface="Calibri Light" panose="020F0302020204030204" pitchFamily="34" charset="0"/>
                  </a:rPr>
                  <a:t>So firms optimize by picking </a:t>
                </a:r>
                <a:r>
                  <a:rPr lang="en-US" sz="2000" i="1" dirty="0">
                    <a:latin typeface="+mj-lt"/>
                    <a:cs typeface="Calibri Light" panose="020F0302020204030204" pitchFamily="34" charset="0"/>
                  </a:rPr>
                  <a:t>q </a:t>
                </a:r>
                <a:r>
                  <a:rPr lang="en-US" sz="2000" dirty="0">
                    <a:latin typeface="+mj-lt"/>
                    <a:cs typeface="Calibri Light" panose="020F0302020204030204" pitchFamily="34" charset="0"/>
                  </a:rPr>
                  <a:t>such that </a:t>
                </a:r>
                <a:r>
                  <a:rPr lang="en-US" sz="2000" b="1" dirty="0">
                    <a:latin typeface="+mj-lt"/>
                    <a:cs typeface="Calibri Light" panose="020F0302020204030204" pitchFamily="34" charset="0"/>
                  </a:rPr>
                  <a:t>marginal costs are equal to the implicit price.</a:t>
                </a:r>
              </a:p>
            </p:txBody>
          </p:sp>
        </mc:Choice>
        <mc:Fallback xmlns="">
          <p:sp>
            <p:nvSpPr>
              <p:cNvPr id="2" name="TextBox 1">
                <a:extLst>
                  <a:ext uri="{FF2B5EF4-FFF2-40B4-BE49-F238E27FC236}">
                    <a16:creationId xmlns:a16="http://schemas.microsoft.com/office/drawing/2014/main" id="{7E164330-F652-DC53-AB10-BF566E6AA1E7}"/>
                  </a:ext>
                </a:extLst>
              </p:cNvPr>
              <p:cNvSpPr txBox="1">
                <a:spLocks noRot="1" noChangeAspect="1" noMove="1" noResize="1" noEditPoints="1" noAdjustHandles="1" noChangeArrowheads="1" noChangeShapeType="1" noTextEdit="1"/>
              </p:cNvSpPr>
              <p:nvPr/>
            </p:nvSpPr>
            <p:spPr>
              <a:xfrm>
                <a:off x="554944" y="1003851"/>
                <a:ext cx="11082110" cy="4696799"/>
              </a:xfrm>
              <a:prstGeom prst="rect">
                <a:avLst/>
              </a:prstGeom>
              <a:blipFill>
                <a:blip r:embed="rId4"/>
                <a:stretch>
                  <a:fillRect t="-779" b="-779"/>
                </a:stretch>
              </a:blipFill>
              <a:effectLst/>
            </p:spPr>
            <p:txBody>
              <a:bodyPr/>
              <a:lstStyle/>
              <a:p>
                <a:r>
                  <a:rPr lang="en-US">
                    <a:noFill/>
                  </a:rPr>
                  <a:t> </a:t>
                </a:r>
              </a:p>
            </p:txBody>
          </p:sp>
        </mc:Fallback>
      </mc:AlternateContent>
      <p:sp>
        <p:nvSpPr>
          <p:cNvPr id="3" name="Rectangle 2">
            <a:extLst>
              <a:ext uri="{FF2B5EF4-FFF2-40B4-BE49-F238E27FC236}">
                <a16:creationId xmlns:a16="http://schemas.microsoft.com/office/drawing/2014/main" id="{3E443DC0-574C-9280-018D-CBE46F599C12}"/>
              </a:ext>
            </a:extLst>
          </p:cNvPr>
          <p:cNvSpPr/>
          <p:nvPr/>
        </p:nvSpPr>
        <p:spPr>
          <a:xfrm>
            <a:off x="7764115" y="4223903"/>
            <a:ext cx="405846" cy="765313"/>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D155D81-AAE3-DE40-D802-07DD38D097A2}"/>
              </a:ext>
            </a:extLst>
          </p:cNvPr>
          <p:cNvSpPr/>
          <p:nvPr/>
        </p:nvSpPr>
        <p:spPr>
          <a:xfrm>
            <a:off x="6635195" y="4144389"/>
            <a:ext cx="2425148" cy="924340"/>
          </a:xfrm>
          <a:prstGeom prst="rect">
            <a:avLst/>
          </a:prstGeom>
          <a:noFill/>
          <a:ln w="349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07153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620078" y="-195110"/>
            <a:ext cx="8915400"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Appendix: Tracing out the price curve</a:t>
            </a:r>
          </a:p>
        </p:txBody>
      </p:sp>
      <p:sp>
        <p:nvSpPr>
          <p:cNvPr id="2" name="TextBox 1">
            <a:extLst>
              <a:ext uri="{FF2B5EF4-FFF2-40B4-BE49-F238E27FC236}">
                <a16:creationId xmlns:a16="http://schemas.microsoft.com/office/drawing/2014/main" id="{7E164330-F652-DC53-AB10-BF566E6AA1E7}"/>
              </a:ext>
            </a:extLst>
          </p:cNvPr>
          <p:cNvSpPr txBox="1"/>
          <p:nvPr/>
        </p:nvSpPr>
        <p:spPr>
          <a:xfrm>
            <a:off x="7772399" y="1274038"/>
            <a:ext cx="3816627" cy="5324535"/>
          </a:xfrm>
          <a:prstGeom prst="rect">
            <a:avLst/>
          </a:prstGeom>
          <a:noFill/>
          <a:effectLst/>
        </p:spPr>
        <p:txBody>
          <a:bodyPr wrap="square" rtlCol="0">
            <a:spAutoFit/>
          </a:bodyPr>
          <a:lstStyle/>
          <a:p>
            <a:pPr lvl="1"/>
            <a:r>
              <a:rPr lang="en-US" sz="2000" dirty="0">
                <a:latin typeface="+mj-lt"/>
                <a:cs typeface="Calibri Light" panose="020F0302020204030204" pitchFamily="34" charset="0"/>
              </a:rPr>
              <a:t>Sellers and buyers meet in the market. Buyers have bid curves; sellers have offer curves. These are essentially indifference curves (holding all but </a:t>
            </a:r>
            <a:r>
              <a:rPr lang="en-US" sz="2000" i="1" dirty="0">
                <a:latin typeface="+mj-lt"/>
                <a:cs typeface="Calibri Light" panose="020F0302020204030204" pitchFamily="34" charset="0"/>
              </a:rPr>
              <a:t>q</a:t>
            </a:r>
            <a:r>
              <a:rPr lang="en-US" sz="2000" dirty="0">
                <a:latin typeface="+mj-lt"/>
                <a:cs typeface="Calibri Light" panose="020F0302020204030204" pitchFamily="34" charset="0"/>
              </a:rPr>
              <a:t> and $ fixed).</a:t>
            </a: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Where bid curves and offer curves are tangent, an exchange happens. The curve tracing out all these exchanges/tangencies is the </a:t>
            </a:r>
            <a:r>
              <a:rPr lang="en-US" sz="2000" b="1" dirty="0">
                <a:latin typeface="+mj-lt"/>
                <a:cs typeface="Calibri Light" panose="020F0302020204030204" pitchFamily="34" charset="0"/>
              </a:rPr>
              <a:t>price curve</a:t>
            </a:r>
            <a:r>
              <a:rPr lang="en-US" sz="2000" dirty="0">
                <a:latin typeface="+mj-lt"/>
                <a:cs typeface="Calibri Light" panose="020F0302020204030204" pitchFamily="34" charset="0"/>
              </a:rPr>
              <a:t>.</a:t>
            </a:r>
          </a:p>
          <a:p>
            <a:pPr lvl="1"/>
            <a:endParaRPr lang="en-US" sz="2000" dirty="0">
              <a:latin typeface="+mj-lt"/>
              <a:cs typeface="Calibri Light" panose="020F0302020204030204" pitchFamily="34" charset="0"/>
            </a:endParaRPr>
          </a:p>
          <a:p>
            <a:pPr lvl="1"/>
            <a:r>
              <a:rPr lang="en-US" sz="2000" dirty="0">
                <a:latin typeface="+mj-lt"/>
                <a:cs typeface="Calibri Light" panose="020F0302020204030204" pitchFamily="34" charset="0"/>
              </a:rPr>
              <a:t>We observe this curve using transaction prices!</a:t>
            </a:r>
          </a:p>
          <a:p>
            <a:pPr lvl="1"/>
            <a:endParaRPr lang="en-US" sz="2000" dirty="0">
              <a:latin typeface="+mj-lt"/>
              <a:cs typeface="Calibri Light" panose="020F0302020204030204" pitchFamily="34" charset="0"/>
            </a:endParaRPr>
          </a:p>
        </p:txBody>
      </p:sp>
      <p:pic>
        <p:nvPicPr>
          <p:cNvPr id="6" name="Picture 5">
            <a:extLst>
              <a:ext uri="{FF2B5EF4-FFF2-40B4-BE49-F238E27FC236}">
                <a16:creationId xmlns:a16="http://schemas.microsoft.com/office/drawing/2014/main" id="{FF35BD7C-4A62-260E-22DA-1244A525B5B1}"/>
              </a:ext>
            </a:extLst>
          </p:cNvPr>
          <p:cNvPicPr>
            <a:picLocks noChangeAspect="1"/>
          </p:cNvPicPr>
          <p:nvPr/>
        </p:nvPicPr>
        <p:blipFill>
          <a:blip r:embed="rId4"/>
          <a:stretch>
            <a:fillRect/>
          </a:stretch>
        </p:blipFill>
        <p:spPr>
          <a:xfrm>
            <a:off x="483593" y="1143000"/>
            <a:ext cx="7178410" cy="4572000"/>
          </a:xfrm>
          <a:prstGeom prst="rect">
            <a:avLst/>
          </a:prstGeom>
        </p:spPr>
      </p:pic>
    </p:spTree>
    <p:custDataLst>
      <p:tags r:id="rId1"/>
    </p:custDataLst>
    <p:extLst>
      <p:ext uri="{BB962C8B-B14F-4D97-AF65-F5344CB8AC3E}">
        <p14:creationId xmlns:p14="http://schemas.microsoft.com/office/powerpoint/2010/main" val="220742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37745" y="934940"/>
            <a:ext cx="10516510" cy="1107996"/>
          </a:xfrm>
          <a:prstGeom prst="rect">
            <a:avLst/>
          </a:prstGeom>
          <a:noFill/>
          <a:effectLst/>
        </p:spPr>
        <p:txBody>
          <a:bodyPr wrap="square" rtlCol="0">
            <a:spAutoFit/>
          </a:bodyPr>
          <a:lstStyle/>
          <a:p>
            <a:pPr lvl="1"/>
            <a:r>
              <a:rPr lang="en-US" sz="2200" dirty="0">
                <a:latin typeface="+mj-lt"/>
                <a:cs typeface="Calibri Light" panose="020F0302020204030204" pitchFamily="34" charset="0"/>
              </a:rPr>
              <a:t>A quality-differentiated good is one defined by its characteristics.</a:t>
            </a:r>
          </a:p>
          <a:p>
            <a:pPr lvl="1"/>
            <a:endParaRPr lang="en-US" sz="2200" dirty="0">
              <a:latin typeface="+mj-lt"/>
              <a:cs typeface="Calibri Light" panose="020F0302020204030204" pitchFamily="34" charset="0"/>
            </a:endParaRPr>
          </a:p>
          <a:p>
            <a:pPr lvl="1"/>
            <a:r>
              <a:rPr lang="en-US" sz="2200" b="1" dirty="0">
                <a:latin typeface="+mj-lt"/>
                <a:cs typeface="Calibri Light" panose="020F0302020204030204" pitchFamily="34" charset="0"/>
              </a:rPr>
              <a:t>Examples?</a:t>
            </a:r>
            <a:endParaRPr lang="en-US" b="1"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050934" y="-413772"/>
            <a:ext cx="792148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Quality-differentiated market goods</a:t>
            </a:r>
          </a:p>
        </p:txBody>
      </p:sp>
    </p:spTree>
    <p:custDataLst>
      <p:tags r:id="rId1"/>
    </p:custDataLst>
    <p:extLst>
      <p:ext uri="{BB962C8B-B14F-4D97-AF65-F5344CB8AC3E}">
        <p14:creationId xmlns:p14="http://schemas.microsoft.com/office/powerpoint/2010/main" val="1967908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37745" y="934939"/>
            <a:ext cx="10516510" cy="4339650"/>
          </a:xfrm>
          <a:prstGeom prst="rect">
            <a:avLst/>
          </a:prstGeom>
          <a:noFill/>
          <a:effectLst/>
        </p:spPr>
        <p:txBody>
          <a:bodyPr wrap="square" rtlCol="0">
            <a:spAutoFit/>
          </a:bodyPr>
          <a:lstStyle/>
          <a:p>
            <a:pPr lvl="1"/>
            <a:r>
              <a:rPr lang="en-US" sz="2200" dirty="0">
                <a:latin typeface="+mj-lt"/>
                <a:cs typeface="Calibri Light" panose="020F0302020204030204" pitchFamily="34" charset="0"/>
              </a:rPr>
              <a:t>A quality-differentiated good is one defined by its attributes.</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Examples:</a:t>
            </a:r>
          </a:p>
          <a:p>
            <a:pPr marL="1257300" lvl="2" indent="-342900">
              <a:buFont typeface="Arial" panose="020B0604020202020204" pitchFamily="34" charset="0"/>
              <a:buChar char="•"/>
            </a:pPr>
            <a:r>
              <a:rPr lang="en-US" dirty="0">
                <a:latin typeface="+mj-lt"/>
                <a:cs typeface="Calibri Light" panose="020F0302020204030204" pitchFamily="34" charset="0"/>
              </a:rPr>
              <a:t>An automobile is defined by vehicle class, engine size, gas mileage, safety equipment,…</a:t>
            </a:r>
          </a:p>
          <a:p>
            <a:pPr marL="1257300" lvl="2" indent="-342900">
              <a:buFont typeface="Arial" panose="020B0604020202020204" pitchFamily="34" charset="0"/>
              <a:buChar char="•"/>
            </a:pPr>
            <a:r>
              <a:rPr lang="en-US" dirty="0">
                <a:latin typeface="+mj-lt"/>
                <a:cs typeface="Calibri Light" panose="020F0302020204030204" pitchFamily="34" charset="0"/>
              </a:rPr>
              <a:t>A US health insurance plan is defined by deductible, co-insurance, out-of-pocket-max, available doctors, quality of care metrics,…</a:t>
            </a:r>
          </a:p>
          <a:p>
            <a:pPr marL="1257300" lvl="2" indent="-342900">
              <a:buFont typeface="Arial" panose="020B0604020202020204" pitchFamily="34" charset="0"/>
              <a:buChar char="•"/>
            </a:pPr>
            <a:r>
              <a:rPr lang="en-US" b="1" dirty="0">
                <a:latin typeface="+mj-lt"/>
                <a:cs typeface="Calibri Light" panose="020F0302020204030204" pitchFamily="34" charset="0"/>
              </a:rPr>
              <a:t>A house is defined by its structural attributes, lot attributes, neighborhood, </a:t>
            </a:r>
            <a:r>
              <a:rPr lang="en-US" b="1" dirty="0">
                <a:solidFill>
                  <a:schemeClr val="bg2">
                    <a:lumMod val="75000"/>
                  </a:schemeClr>
                </a:solidFill>
                <a:latin typeface="+mj-lt"/>
                <a:cs typeface="Calibri Light" panose="020F0302020204030204" pitchFamily="34" charset="0"/>
              </a:rPr>
              <a:t>local environmental conditions</a:t>
            </a:r>
            <a:r>
              <a:rPr lang="en-US" b="1" dirty="0">
                <a:latin typeface="+mj-lt"/>
                <a:cs typeface="Calibri Light" panose="020F0302020204030204" pitchFamily="34" charset="0"/>
              </a:rPr>
              <a:t>,…</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The modern availability of data means we know a lot about the environment, and a lot about real estate markets</a:t>
            </a:r>
          </a:p>
          <a:p>
            <a:pPr marL="1257300" lvl="2" indent="-342900">
              <a:buFont typeface="Arial" panose="020B0604020202020204" pitchFamily="34" charset="0"/>
              <a:buChar char="•"/>
            </a:pPr>
            <a:r>
              <a:rPr lang="en-US" dirty="0">
                <a:latin typeface="+mj-lt"/>
                <a:cs typeface="Calibri Light" panose="020F0302020204030204" pitchFamily="34" charset="0"/>
              </a:rPr>
              <a:t>Digitized property transaction databases</a:t>
            </a:r>
          </a:p>
          <a:p>
            <a:pPr marL="1257300" lvl="2" indent="-342900">
              <a:buFont typeface="Arial" panose="020B0604020202020204" pitchFamily="34" charset="0"/>
              <a:buChar char="•"/>
            </a:pPr>
            <a:r>
              <a:rPr lang="en-US" dirty="0">
                <a:latin typeface="+mj-lt"/>
                <a:cs typeface="Calibri Light" panose="020F0302020204030204" pitchFamily="34" charset="0"/>
              </a:rPr>
              <a:t>Detailed GIS information on land use</a:t>
            </a:r>
          </a:p>
          <a:p>
            <a:pPr marL="1257300" lvl="2" indent="-342900">
              <a:buFont typeface="Arial" panose="020B0604020202020204" pitchFamily="34" charset="0"/>
              <a:buChar char="•"/>
            </a:pPr>
            <a:r>
              <a:rPr lang="en-US" dirty="0">
                <a:latin typeface="+mj-lt"/>
                <a:cs typeface="Calibri Light" panose="020F0302020204030204" pitchFamily="34" charset="0"/>
              </a:rPr>
              <a:t>Spatial techniques for linking data from numerous sources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050934" y="-413772"/>
            <a:ext cx="792148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Quality-differentiated market goods</a:t>
            </a:r>
          </a:p>
        </p:txBody>
      </p:sp>
    </p:spTree>
    <p:custDataLst>
      <p:tags r:id="rId1"/>
    </p:custDataLst>
    <p:extLst>
      <p:ext uri="{BB962C8B-B14F-4D97-AF65-F5344CB8AC3E}">
        <p14:creationId xmlns:p14="http://schemas.microsoft.com/office/powerpoint/2010/main" val="3412887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37745" y="2090172"/>
            <a:ext cx="10516510" cy="2677656"/>
          </a:xfrm>
          <a:prstGeom prst="rect">
            <a:avLst/>
          </a:prstGeom>
          <a:noFill/>
          <a:effectLst/>
        </p:spPr>
        <p:txBody>
          <a:bodyPr wrap="square" rtlCol="0">
            <a:spAutoFit/>
          </a:bodyPr>
          <a:lstStyle/>
          <a:p>
            <a:pPr lvl="1"/>
            <a:r>
              <a:rPr lang="en-US" sz="2400" dirty="0">
                <a:latin typeface="+mj-lt"/>
                <a:cs typeface="Calibri Light" panose="020F0302020204030204" pitchFamily="34" charset="0"/>
              </a:rPr>
              <a:t>What if the level of environmental quality affects the </a:t>
            </a:r>
            <a:r>
              <a:rPr lang="en-US" sz="2400" b="1" dirty="0">
                <a:solidFill>
                  <a:schemeClr val="bg2">
                    <a:lumMod val="75000"/>
                  </a:schemeClr>
                </a:solidFill>
                <a:latin typeface="+mj-lt"/>
                <a:cs typeface="Calibri Light" panose="020F0302020204030204" pitchFamily="34" charset="0"/>
              </a:rPr>
              <a:t>market price</a:t>
            </a:r>
            <a:r>
              <a:rPr lang="en-US" sz="2400" dirty="0">
                <a:latin typeface="+mj-lt"/>
                <a:cs typeface="Calibri Light" panose="020F0302020204030204" pitchFamily="34" charset="0"/>
              </a:rPr>
              <a:t> of a private real estate transaction?</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We generally accept in economics that all (known) things about a good will capitalize into its price. </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And we (often but not always) know about local environmental quality.</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050934" y="-413772"/>
            <a:ext cx="792148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Quality-differentiated market goods</a:t>
            </a:r>
          </a:p>
        </p:txBody>
      </p:sp>
    </p:spTree>
    <p:custDataLst>
      <p:tags r:id="rId1"/>
    </p:custDataLst>
    <p:extLst>
      <p:ext uri="{BB962C8B-B14F-4D97-AF65-F5344CB8AC3E}">
        <p14:creationId xmlns:p14="http://schemas.microsoft.com/office/powerpoint/2010/main" val="1459427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8203" y="1521347"/>
            <a:ext cx="6059880" cy="4154984"/>
          </a:xfrm>
          <a:prstGeom prst="rect">
            <a:avLst/>
          </a:prstGeom>
          <a:noFill/>
          <a:effectLst/>
        </p:spPr>
        <p:txBody>
          <a:bodyPr wrap="square" rtlCol="0">
            <a:spAutoFit/>
          </a:bodyPr>
          <a:lstStyle/>
          <a:p>
            <a:pPr lvl="1"/>
            <a:r>
              <a:rPr lang="en-US" sz="2400" dirty="0">
                <a:latin typeface="+mj-lt"/>
                <a:cs typeface="Calibri Light" panose="020F0302020204030204" pitchFamily="34" charset="0"/>
              </a:rPr>
              <a:t>Conceptual Model: Rosen (1974) – </a:t>
            </a:r>
          </a:p>
          <a:p>
            <a:pPr lvl="1"/>
            <a:r>
              <a:rPr lang="en-US" sz="2400" dirty="0">
                <a:latin typeface="+mj-lt"/>
                <a:cs typeface="Calibri Light" panose="020F0302020204030204" pitchFamily="34" charset="0"/>
              </a:rPr>
              <a:t>Hedonic Prices and Implicit Markets, Product Differentiation in Pure Competition</a:t>
            </a:r>
          </a:p>
          <a:p>
            <a:pPr lvl="1"/>
            <a:endParaRPr lang="en-US" sz="2400"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Products are objectively measured in characteristics</a:t>
            </a:r>
          </a:p>
          <a:p>
            <a:pPr marL="914400" lvl="1" indent="-457200">
              <a:buFont typeface="+mj-lt"/>
              <a:buAutoNum type="arabicPeriod"/>
            </a:pPr>
            <a:r>
              <a:rPr lang="en-US" sz="2400" dirty="0">
                <a:latin typeface="+mj-lt"/>
                <a:cs typeface="Calibri Light" panose="020F0302020204030204" pitchFamily="34" charset="0"/>
              </a:rPr>
              <a:t>Observed prices, combined with the set of characteristics, define a set of implicit or “hedonic” prices</a:t>
            </a:r>
          </a:p>
          <a:p>
            <a:pPr marL="914400" lvl="1" indent="-457200">
              <a:buFont typeface="+mj-lt"/>
              <a:buAutoNum type="arabicPeriod"/>
            </a:pPr>
            <a:r>
              <a:rPr lang="en-US" sz="2400" dirty="0">
                <a:latin typeface="+mj-lt"/>
                <a:cs typeface="Calibri Light" panose="020F0302020204030204" pitchFamily="34" charset="0"/>
              </a:rPr>
              <a:t>This theory guides both producers </a:t>
            </a:r>
            <a:r>
              <a:rPr lang="en-US" sz="2400" i="1" dirty="0">
                <a:latin typeface="+mj-lt"/>
                <a:cs typeface="Calibri Light" panose="020F0302020204030204" pitchFamily="34" charset="0"/>
              </a:rPr>
              <a:t>and </a:t>
            </a:r>
            <a:r>
              <a:rPr lang="en-US" sz="2400" dirty="0">
                <a:latin typeface="+mj-lt"/>
                <a:cs typeface="Calibri Light" panose="020F0302020204030204" pitchFamily="34" charset="0"/>
              </a:rPr>
              <a:t>consumers in </a:t>
            </a:r>
            <a:r>
              <a:rPr lang="en-US" sz="2400" dirty="0">
                <a:solidFill>
                  <a:srgbClr val="FF0000"/>
                </a:solidFill>
                <a:latin typeface="+mj-lt"/>
                <a:cs typeface="Calibri Light" panose="020F0302020204030204" pitchFamily="34" charset="0"/>
              </a:rPr>
              <a:t>characteristics space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584174" y="-423710"/>
            <a:ext cx="605988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Hedonic Price Theory</a:t>
            </a:r>
          </a:p>
        </p:txBody>
      </p:sp>
      <p:pic>
        <p:nvPicPr>
          <p:cNvPr id="4" name="Picture 3">
            <a:extLst>
              <a:ext uri="{FF2B5EF4-FFF2-40B4-BE49-F238E27FC236}">
                <a16:creationId xmlns:a16="http://schemas.microsoft.com/office/drawing/2014/main" id="{ED4A08EF-D28A-409B-BEC8-0D258633EDA4}"/>
              </a:ext>
            </a:extLst>
          </p:cNvPr>
          <p:cNvPicPr>
            <a:picLocks noChangeAspect="1"/>
          </p:cNvPicPr>
          <p:nvPr/>
        </p:nvPicPr>
        <p:blipFill>
          <a:blip r:embed="rId4"/>
          <a:stretch>
            <a:fillRect/>
          </a:stretch>
        </p:blipFill>
        <p:spPr>
          <a:xfrm>
            <a:off x="6180324" y="1773589"/>
            <a:ext cx="5893077" cy="4164328"/>
          </a:xfrm>
          <a:prstGeom prst="rect">
            <a:avLst/>
          </a:prstGeom>
        </p:spPr>
      </p:pic>
    </p:spTree>
    <p:custDataLst>
      <p:tags r:id="rId1"/>
    </p:custDataLst>
    <p:extLst>
      <p:ext uri="{BB962C8B-B14F-4D97-AF65-F5344CB8AC3E}">
        <p14:creationId xmlns:p14="http://schemas.microsoft.com/office/powerpoint/2010/main" val="127600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917713" y="-177380"/>
            <a:ext cx="10356573"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Enduring Popularity of Hedonic Property Models</a:t>
            </a:r>
          </a:p>
        </p:txBody>
      </p:sp>
      <p:pic>
        <p:nvPicPr>
          <p:cNvPr id="3" name="Picture 2">
            <a:extLst>
              <a:ext uri="{FF2B5EF4-FFF2-40B4-BE49-F238E27FC236}">
                <a16:creationId xmlns:a16="http://schemas.microsoft.com/office/drawing/2014/main" id="{B89E39A7-5E8F-4E9F-5016-788E5F0A28B1}"/>
              </a:ext>
            </a:extLst>
          </p:cNvPr>
          <p:cNvPicPr>
            <a:picLocks noChangeAspect="1"/>
          </p:cNvPicPr>
          <p:nvPr/>
        </p:nvPicPr>
        <p:blipFill>
          <a:blip r:embed="rId4"/>
          <a:stretch>
            <a:fillRect/>
          </a:stretch>
        </p:blipFill>
        <p:spPr>
          <a:xfrm>
            <a:off x="1991491" y="1021581"/>
            <a:ext cx="7698032" cy="4956267"/>
          </a:xfrm>
          <a:prstGeom prst="rect">
            <a:avLst/>
          </a:prstGeom>
        </p:spPr>
      </p:pic>
      <p:sp>
        <p:nvSpPr>
          <p:cNvPr id="4" name="TextBox 3">
            <a:extLst>
              <a:ext uri="{FF2B5EF4-FFF2-40B4-BE49-F238E27FC236}">
                <a16:creationId xmlns:a16="http://schemas.microsoft.com/office/drawing/2014/main" id="{3781858B-A998-222E-4394-0ACDA1DBB635}"/>
              </a:ext>
            </a:extLst>
          </p:cNvPr>
          <p:cNvSpPr txBox="1"/>
          <p:nvPr/>
        </p:nvSpPr>
        <p:spPr>
          <a:xfrm>
            <a:off x="7717560" y="6059509"/>
            <a:ext cx="2782957" cy="276999"/>
          </a:xfrm>
          <a:prstGeom prst="rect">
            <a:avLst/>
          </a:prstGeom>
          <a:noFill/>
        </p:spPr>
        <p:txBody>
          <a:bodyPr wrap="square" rtlCol="0">
            <a:spAutoFit/>
          </a:bodyPr>
          <a:lstStyle/>
          <a:p>
            <a:r>
              <a:rPr lang="en-US" sz="1200" dirty="0"/>
              <a:t>Figure from </a:t>
            </a:r>
            <a:r>
              <a:rPr lang="en-US" sz="1200" dirty="0">
                <a:hlinkClick r:id="rId5"/>
              </a:rPr>
              <a:t>N. </a:t>
            </a:r>
            <a:r>
              <a:rPr lang="en-US" sz="1200" dirty="0" err="1">
                <a:hlinkClick r:id="rId5"/>
              </a:rPr>
              <a:t>Kuminoff</a:t>
            </a:r>
            <a:r>
              <a:rPr lang="en-US" sz="1200" dirty="0"/>
              <a:t>.</a:t>
            </a:r>
          </a:p>
        </p:txBody>
      </p:sp>
    </p:spTree>
    <p:custDataLst>
      <p:tags r:id="rId1"/>
    </p:custDataLst>
    <p:extLst>
      <p:ext uri="{BB962C8B-B14F-4D97-AF65-F5344CB8AC3E}">
        <p14:creationId xmlns:p14="http://schemas.microsoft.com/office/powerpoint/2010/main" val="24810185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23070</TotalTime>
  <Words>4499</Words>
  <Application>Microsoft Office PowerPoint</Application>
  <PresentationFormat>Widescreen</PresentationFormat>
  <Paragraphs>390</Paragraphs>
  <Slides>49</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Cambria Math</vt:lpstr>
      <vt:lpstr>Times New Roman</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Theising, Adam</cp:lastModifiedBy>
  <cp:revision>646</cp:revision>
  <dcterms:created xsi:type="dcterms:W3CDTF">2018-08-24T16:58:07Z</dcterms:created>
  <dcterms:modified xsi:type="dcterms:W3CDTF">2023-09-10T20:07:05Z</dcterms:modified>
</cp:coreProperties>
</file>